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vml" ContentType="application/vnd.openxmlformats-officedocument.vmlDrawing"/>
  <Default Extension="gif" ContentType="image/gi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embeddings/oleObject1.bin" ContentType="application/vnd.openxmlformats-officedocument.oleObject"/>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89"/>
  </p:notesMasterIdLst>
  <p:sldIdLst>
    <p:sldId id="511" r:id="rId2"/>
    <p:sldId id="523" r:id="rId3"/>
    <p:sldId id="524" r:id="rId4"/>
    <p:sldId id="512" r:id="rId5"/>
    <p:sldId id="513" r:id="rId6"/>
    <p:sldId id="514" r:id="rId7"/>
    <p:sldId id="515" r:id="rId8"/>
    <p:sldId id="516" r:id="rId9"/>
    <p:sldId id="517" r:id="rId10"/>
    <p:sldId id="518" r:id="rId11"/>
    <p:sldId id="519" r:id="rId12"/>
    <p:sldId id="520" r:id="rId13"/>
    <p:sldId id="521" r:id="rId14"/>
    <p:sldId id="522" r:id="rId15"/>
    <p:sldId id="502" r:id="rId16"/>
    <p:sldId id="498" r:id="rId17"/>
    <p:sldId id="377" r:id="rId18"/>
    <p:sldId id="510" r:id="rId19"/>
    <p:sldId id="259" r:id="rId20"/>
    <p:sldId id="258" r:id="rId21"/>
    <p:sldId id="384" r:id="rId22"/>
    <p:sldId id="264" r:id="rId23"/>
    <p:sldId id="265" r:id="rId24"/>
    <p:sldId id="416" r:id="rId25"/>
    <p:sldId id="497" r:id="rId26"/>
    <p:sldId id="331" r:id="rId27"/>
    <p:sldId id="459" r:id="rId28"/>
    <p:sldId id="333" r:id="rId29"/>
    <p:sldId id="334" r:id="rId30"/>
    <p:sldId id="269" r:id="rId31"/>
    <p:sldId id="332" r:id="rId32"/>
    <p:sldId id="450" r:id="rId33"/>
    <p:sldId id="451" r:id="rId34"/>
    <p:sldId id="453" r:id="rId35"/>
    <p:sldId id="455" r:id="rId36"/>
    <p:sldId id="271" r:id="rId37"/>
    <p:sldId id="376" r:id="rId38"/>
    <p:sldId id="272" r:id="rId39"/>
    <p:sldId id="460" r:id="rId40"/>
    <p:sldId id="493" r:id="rId41"/>
    <p:sldId id="494" r:id="rId42"/>
    <p:sldId id="496" r:id="rId43"/>
    <p:sldId id="454" r:id="rId44"/>
    <p:sldId id="458" r:id="rId45"/>
    <p:sldId id="279" r:id="rId46"/>
    <p:sldId id="280" r:id="rId47"/>
    <p:sldId id="336" r:id="rId48"/>
    <p:sldId id="457" r:id="rId49"/>
    <p:sldId id="462" r:id="rId50"/>
    <p:sldId id="461" r:id="rId51"/>
    <p:sldId id="463" r:id="rId52"/>
    <p:sldId id="464" r:id="rId53"/>
    <p:sldId id="472" r:id="rId54"/>
    <p:sldId id="474" r:id="rId55"/>
    <p:sldId id="475" r:id="rId56"/>
    <p:sldId id="473" r:id="rId57"/>
    <p:sldId id="471" r:id="rId58"/>
    <p:sldId id="476" r:id="rId59"/>
    <p:sldId id="477" r:id="rId60"/>
    <p:sldId id="478" r:id="rId61"/>
    <p:sldId id="479" r:id="rId62"/>
    <p:sldId id="480" r:id="rId63"/>
    <p:sldId id="481" r:id="rId64"/>
    <p:sldId id="482" r:id="rId65"/>
    <p:sldId id="483" r:id="rId66"/>
    <p:sldId id="467" r:id="rId67"/>
    <p:sldId id="465" r:id="rId68"/>
    <p:sldId id="490" r:id="rId69"/>
    <p:sldId id="491" r:id="rId70"/>
    <p:sldId id="492" r:id="rId71"/>
    <p:sldId id="468" r:id="rId72"/>
    <p:sldId id="484" r:id="rId73"/>
    <p:sldId id="470" r:id="rId74"/>
    <p:sldId id="278" r:id="rId75"/>
    <p:sldId id="487" r:id="rId76"/>
    <p:sldId id="489" r:id="rId77"/>
    <p:sldId id="495" r:id="rId78"/>
    <p:sldId id="488" r:id="rId79"/>
    <p:sldId id="438" r:id="rId80"/>
    <p:sldId id="439" r:id="rId81"/>
    <p:sldId id="485" r:id="rId82"/>
    <p:sldId id="506" r:id="rId83"/>
    <p:sldId id="507" r:id="rId84"/>
    <p:sldId id="508" r:id="rId85"/>
    <p:sldId id="509" r:id="rId86"/>
    <p:sldId id="486" r:id="rId87"/>
    <p:sldId id="42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dorval" initials="c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42" autoAdjust="0"/>
    <p:restoredTop sz="94675"/>
  </p:normalViewPr>
  <p:slideViewPr>
    <p:cSldViewPr snapToGrid="0">
      <p:cViewPr varScale="1">
        <p:scale>
          <a:sx n="66" d="100"/>
          <a:sy n="66" d="100"/>
        </p:scale>
        <p:origin x="-128" y="-7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commentAuthors" Target="commentAuthors.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mcnas.bmc.bmcroot.bmc.org\GENMED$\MASBIRT%20TTA\Training%20Sites\School%20Nurses\Online%20training\AdolescentAgeStartDrinkingDependenceSlide.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2.xml"/><Relationship Id="rId3"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171174478190226"/>
          <c:y val="0.0384497066543153"/>
          <c:w val="0.828825521809774"/>
          <c:h val="0.809041801760074"/>
        </c:manualLayout>
      </c:layout>
      <c:barChart>
        <c:barDir val="col"/>
        <c:grouping val="clustered"/>
        <c:varyColors val="0"/>
        <c:ser>
          <c:idx val="0"/>
          <c:order val="0"/>
          <c:spPr>
            <a:solidFill>
              <a:schemeClr val="accent3">
                <a:lumMod val="60000"/>
                <a:lumOff val="40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Pt>
            <c:idx val="0"/>
            <c:invertIfNegative val="0"/>
            <c:bubble3D val="0"/>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extLst xmlns:c16r2="http://schemas.microsoft.com/office/drawing/2015/06/chart">
              <c:ext xmlns:c16="http://schemas.microsoft.com/office/drawing/2014/chart" uri="{C3380CC4-5D6E-409C-BE32-E72D297353CC}">
                <c16:uniqueId val="{00000001-52A2-4AEE-8360-859F407E3C65}"/>
              </c:ext>
            </c:extLst>
          </c:dPt>
          <c:dLbls>
            <c:dLbl>
              <c:idx val="0"/>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A2-4AEE-8360-859F407E3C6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Sheet1!$A$2</c:f>
              <c:numCache>
                <c:formatCode>General</c:formatCode>
                <c:ptCount val="1"/>
                <c:pt idx="0">
                  <c:v>47.0</c:v>
                </c:pt>
              </c:numCache>
            </c:numRef>
          </c:val>
          <c:extLst xmlns:c16r2="http://schemas.microsoft.com/office/drawing/2015/06/chart">
            <c:ext xmlns:c16="http://schemas.microsoft.com/office/drawing/2014/chart" uri="{C3380CC4-5D6E-409C-BE32-E72D297353CC}">
              <c16:uniqueId val="{00000002-52A2-4AEE-8360-859F407E3C65}"/>
            </c:ext>
          </c:extLst>
        </c:ser>
        <c:ser>
          <c:idx val="1"/>
          <c:order val="1"/>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Sheet1!$A$3</c:f>
              <c:numCache>
                <c:formatCode>General</c:formatCode>
                <c:ptCount val="1"/>
                <c:pt idx="0">
                  <c:v>45.0</c:v>
                </c:pt>
              </c:numCache>
            </c:numRef>
          </c:val>
          <c:extLst xmlns:c16r2="http://schemas.microsoft.com/office/drawing/2015/06/chart">
            <c:ext xmlns:c16="http://schemas.microsoft.com/office/drawing/2014/chart" uri="{C3380CC4-5D6E-409C-BE32-E72D297353CC}">
              <c16:uniqueId val="{00000003-52A2-4AEE-8360-859F407E3C65}"/>
            </c:ext>
          </c:extLst>
        </c:ser>
        <c:ser>
          <c:idx val="2"/>
          <c:order val="2"/>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Sheet1!$A$4</c:f>
              <c:numCache>
                <c:formatCode>General</c:formatCode>
                <c:ptCount val="1"/>
                <c:pt idx="0">
                  <c:v>38.0</c:v>
                </c:pt>
              </c:numCache>
            </c:numRef>
          </c:val>
          <c:extLst xmlns:c16r2="http://schemas.microsoft.com/office/drawing/2015/06/chart">
            <c:ext xmlns:c16="http://schemas.microsoft.com/office/drawing/2014/chart" uri="{C3380CC4-5D6E-409C-BE32-E72D297353CC}">
              <c16:uniqueId val="{00000004-52A2-4AEE-8360-859F407E3C65}"/>
            </c:ext>
          </c:extLst>
        </c:ser>
        <c:ser>
          <c:idx val="3"/>
          <c:order val="3"/>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Sheet1!$A$5</c:f>
              <c:numCache>
                <c:formatCode>General</c:formatCode>
                <c:ptCount val="1"/>
                <c:pt idx="0">
                  <c:v>32.0</c:v>
                </c:pt>
              </c:numCache>
            </c:numRef>
          </c:val>
          <c:extLst xmlns:c16r2="http://schemas.microsoft.com/office/drawing/2015/06/chart">
            <c:ext xmlns:c16="http://schemas.microsoft.com/office/drawing/2014/chart" uri="{C3380CC4-5D6E-409C-BE32-E72D297353CC}">
              <c16:uniqueId val="{00000005-52A2-4AEE-8360-859F407E3C65}"/>
            </c:ext>
          </c:extLst>
        </c:ser>
        <c:ser>
          <c:idx val="4"/>
          <c:order val="4"/>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Sheet1!$A$6</c:f>
              <c:numCache>
                <c:formatCode>General</c:formatCode>
                <c:ptCount val="1"/>
                <c:pt idx="0">
                  <c:v>28.0</c:v>
                </c:pt>
              </c:numCache>
            </c:numRef>
          </c:val>
          <c:extLst xmlns:c16r2="http://schemas.microsoft.com/office/drawing/2015/06/chart">
            <c:ext xmlns:c16="http://schemas.microsoft.com/office/drawing/2014/chart" uri="{C3380CC4-5D6E-409C-BE32-E72D297353CC}">
              <c16:uniqueId val="{00000006-52A2-4AEE-8360-859F407E3C65}"/>
            </c:ext>
          </c:extLst>
        </c:ser>
        <c:ser>
          <c:idx val="5"/>
          <c:order val="5"/>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Sheet1!$A$7</c:f>
              <c:numCache>
                <c:formatCode>General</c:formatCode>
                <c:ptCount val="1"/>
                <c:pt idx="0">
                  <c:v>15.0</c:v>
                </c:pt>
              </c:numCache>
            </c:numRef>
          </c:val>
          <c:extLst xmlns:c16r2="http://schemas.microsoft.com/office/drawing/2015/06/chart">
            <c:ext xmlns:c16="http://schemas.microsoft.com/office/drawing/2014/chart" uri="{C3380CC4-5D6E-409C-BE32-E72D297353CC}">
              <c16:uniqueId val="{00000007-52A2-4AEE-8360-859F407E3C65}"/>
            </c:ext>
          </c:extLst>
        </c:ser>
        <c:ser>
          <c:idx val="6"/>
          <c:order val="6"/>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Sheet1!$A$8</c:f>
              <c:numCache>
                <c:formatCode>General</c:formatCode>
                <c:ptCount val="1"/>
                <c:pt idx="0">
                  <c:v>17.0</c:v>
                </c:pt>
              </c:numCache>
            </c:numRef>
          </c:val>
          <c:extLst xmlns:c16r2="http://schemas.microsoft.com/office/drawing/2015/06/chart">
            <c:ext xmlns:c16="http://schemas.microsoft.com/office/drawing/2014/chart" uri="{C3380CC4-5D6E-409C-BE32-E72D297353CC}">
              <c16:uniqueId val="{00000008-52A2-4AEE-8360-859F407E3C65}"/>
            </c:ext>
          </c:extLst>
        </c:ser>
        <c:ser>
          <c:idx val="7"/>
          <c:order val="7"/>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Sheet1!$A$9</c:f>
              <c:numCache>
                <c:formatCode>General</c:formatCode>
                <c:ptCount val="1"/>
                <c:pt idx="0">
                  <c:v>11.0</c:v>
                </c:pt>
              </c:numCache>
            </c:numRef>
          </c:val>
          <c:extLst xmlns:c16r2="http://schemas.microsoft.com/office/drawing/2015/06/chart">
            <c:ext xmlns:c16="http://schemas.microsoft.com/office/drawing/2014/chart" uri="{C3380CC4-5D6E-409C-BE32-E72D297353CC}">
              <c16:uniqueId val="{00000009-52A2-4AEE-8360-859F407E3C65}"/>
            </c:ext>
          </c:extLst>
        </c:ser>
        <c:ser>
          <c:idx val="8"/>
          <c:order val="8"/>
          <c:spPr>
            <a:solidFill>
              <a:schemeClr val="accent6">
                <a:lumMod val="75000"/>
              </a:schemeClr>
            </a:solidFill>
            <a:ln>
              <a:noFill/>
            </a:ln>
            <a:effectLst>
              <a:outerShdw blurRad="57150" dist="19050" dir="5400000" algn="ctr" rotWithShape="0">
                <a:srgbClr val="000000">
                  <a:alpha val="63000"/>
                </a:srgbClr>
              </a:outerShdw>
            </a:effectLst>
            <a:scene3d>
              <a:camera prst="isometricTopDown" fov="0">
                <a:rot lat="0" lon="0" rev="0"/>
              </a:camera>
              <a:lightRig rig="balanced" dir="t">
                <a:rot lat="0" lon="0" rev="13800000"/>
              </a:lightRig>
            </a:scene3d>
            <a:sp3d extrusionH="12700" prstMaterial="plastic">
              <a:bevelT w="38100" h="25400" prst="softRound"/>
              <a:contourClr>
                <a:scrgbClr r="0" g="0" b="0"/>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c:f>
              <c:strCache>
                <c:ptCount val="1"/>
                <c:pt idx="0">
                  <c:v>Percentage Lifetime Diagnosis Alcohol Dependence </c:v>
                </c:pt>
              </c:strCache>
            </c:strRef>
          </c:cat>
          <c:val>
            <c:numRef>
              <c:f>Sheet1!$A$10</c:f>
              <c:numCache>
                <c:formatCode>General</c:formatCode>
                <c:ptCount val="1"/>
                <c:pt idx="0">
                  <c:v>9.0</c:v>
                </c:pt>
              </c:numCache>
            </c:numRef>
          </c:val>
          <c:extLst xmlns:c16r2="http://schemas.microsoft.com/office/drawing/2015/06/chart">
            <c:ext xmlns:c16="http://schemas.microsoft.com/office/drawing/2014/chart" uri="{C3380CC4-5D6E-409C-BE32-E72D297353CC}">
              <c16:uniqueId val="{0000000A-52A2-4AEE-8360-859F407E3C65}"/>
            </c:ext>
          </c:extLst>
        </c:ser>
        <c:dLbls>
          <c:showLegendKey val="0"/>
          <c:showVal val="0"/>
          <c:showCatName val="0"/>
          <c:showSerName val="0"/>
          <c:showPercent val="0"/>
          <c:showBubbleSize val="0"/>
        </c:dLbls>
        <c:gapWidth val="100"/>
        <c:overlap val="-24"/>
        <c:axId val="-2135859224"/>
        <c:axId val="-2132030040"/>
      </c:barChart>
      <c:catAx>
        <c:axId val="-2135859224"/>
        <c:scaling>
          <c:orientation val="minMax"/>
        </c:scaling>
        <c:delete val="1"/>
        <c:axPos val="b"/>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2400" b="1" dirty="0">
                    <a:solidFill>
                      <a:schemeClr val="tx1"/>
                    </a:solidFill>
                  </a:rPr>
                  <a:t>Age</a:t>
                </a:r>
                <a:r>
                  <a:rPr lang="en-US" sz="2400" b="1" baseline="0" dirty="0">
                    <a:solidFill>
                      <a:schemeClr val="tx1"/>
                    </a:solidFill>
                  </a:rPr>
                  <a:t> Began Drinking </a:t>
                </a:r>
                <a:endParaRPr lang="en-US" sz="2400" b="1" dirty="0">
                  <a:solidFill>
                    <a:schemeClr val="tx1"/>
                  </a:solidFill>
                </a:endParaRPr>
              </a:p>
            </c:rich>
          </c:tx>
          <c:layout>
            <c:manualLayout>
              <c:xMode val="edge"/>
              <c:yMode val="edge"/>
              <c:x val="0.433867160580511"/>
              <c:y val="0.908265207657866"/>
            </c:manualLayout>
          </c:layout>
          <c:overlay val="0"/>
          <c:spPr>
            <a:noFill/>
            <a:ln>
              <a:noFill/>
            </a:ln>
            <a:effectLst/>
          </c:spPr>
        </c:title>
        <c:numFmt formatCode="General" sourceLinked="1"/>
        <c:majorTickMark val="none"/>
        <c:minorTickMark val="none"/>
        <c:tickLblPos val="nextTo"/>
        <c:crossAx val="-2132030040"/>
        <c:crosses val="autoZero"/>
        <c:auto val="1"/>
        <c:lblAlgn val="ctr"/>
        <c:lblOffset val="100"/>
        <c:noMultiLvlLbl val="0"/>
      </c:catAx>
      <c:valAx>
        <c:axId val="-2132030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b="1" dirty="0">
                    <a:solidFill>
                      <a:schemeClr val="tx1"/>
                    </a:solidFill>
                  </a:rPr>
                  <a:t>Percentage</a:t>
                </a:r>
                <a:r>
                  <a:rPr lang="en-US" sz="2400" b="1" baseline="0" dirty="0">
                    <a:solidFill>
                      <a:schemeClr val="tx1"/>
                    </a:solidFill>
                  </a:rPr>
                  <a:t> Lifetime Diagnosis Alcohol Dependence </a:t>
                </a:r>
                <a:endParaRPr lang="en-US" sz="2400" b="1" dirty="0">
                  <a:solidFill>
                    <a:schemeClr val="tx1"/>
                  </a:solidFill>
                </a:endParaRPr>
              </a:p>
            </c:rich>
          </c:tx>
          <c:layout>
            <c:manualLayout>
              <c:xMode val="edge"/>
              <c:yMode val="edge"/>
              <c:x val="0.0122008498937633"/>
              <c:y val="0.0465734522155319"/>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135859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Probability of Substance Abuse/Dependence Diagnosis</a:t>
            </a:r>
          </a:p>
        </c:rich>
      </c:tx>
      <c:overlay val="0"/>
      <c:spPr>
        <a:noFill/>
        <a:ln>
          <a:noFill/>
        </a:ln>
        <a:effectLst/>
      </c:spPr>
    </c:title>
    <c:autoTitleDeleted val="0"/>
    <c:plotArea>
      <c:layout/>
      <c:barChart>
        <c:barDir val="col"/>
        <c:grouping val="clustered"/>
        <c:varyColors val="0"/>
        <c:ser>
          <c:idx val="0"/>
          <c:order val="0"/>
          <c:tx>
            <c:strRef>
              <c:f>Sheet1!$B$1</c:f>
              <c:strCache>
                <c:ptCount val="1"/>
                <c:pt idx="0">
                  <c:v>CRAFFT SCORE</c:v>
                </c:pt>
              </c:strCache>
            </c:strRef>
          </c:tx>
          <c:spPr>
            <a:solidFill>
              <a:schemeClr val="accent6">
                <a:lumMod val="7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numRef>
              <c:f>Sheet1!$A$2:$A$7</c:f>
              <c:numCache>
                <c:formatCode>General</c:formatCode>
                <c:ptCount val="6"/>
                <c:pt idx="0">
                  <c:v>1.0</c:v>
                </c:pt>
                <c:pt idx="1">
                  <c:v>2.0</c:v>
                </c:pt>
                <c:pt idx="2">
                  <c:v>3.0</c:v>
                </c:pt>
                <c:pt idx="3">
                  <c:v>4.0</c:v>
                </c:pt>
                <c:pt idx="4">
                  <c:v>5.0</c:v>
                </c:pt>
                <c:pt idx="5">
                  <c:v>6.0</c:v>
                </c:pt>
              </c:numCache>
            </c:numRef>
          </c:cat>
          <c:val>
            <c:numRef>
              <c:f>Sheet1!$B$2:$B$7</c:f>
              <c:numCache>
                <c:formatCode>0%</c:formatCode>
                <c:ptCount val="6"/>
                <c:pt idx="0">
                  <c:v>0.3</c:v>
                </c:pt>
                <c:pt idx="1">
                  <c:v>0.5</c:v>
                </c:pt>
                <c:pt idx="2">
                  <c:v>0.7</c:v>
                </c:pt>
                <c:pt idx="3">
                  <c:v>0.8</c:v>
                </c:pt>
                <c:pt idx="4">
                  <c:v>0.9</c:v>
                </c:pt>
                <c:pt idx="5">
                  <c:v>1.0</c:v>
                </c:pt>
              </c:numCache>
            </c:numRef>
          </c:val>
          <c:extLst xmlns:c16r2="http://schemas.microsoft.com/office/drawing/2015/06/chart">
            <c:ext xmlns:c16="http://schemas.microsoft.com/office/drawing/2014/chart" uri="{C3380CC4-5D6E-409C-BE32-E72D297353CC}">
              <c16:uniqueId val="{00000000-5F9C-49BA-8D28-12B7AC591AC5}"/>
            </c:ext>
          </c:extLst>
        </c:ser>
        <c:dLbls>
          <c:dLblPos val="inEnd"/>
          <c:showLegendKey val="0"/>
          <c:showVal val="1"/>
          <c:showCatName val="0"/>
          <c:showSerName val="0"/>
          <c:showPercent val="0"/>
          <c:showBubbleSize val="0"/>
        </c:dLbls>
        <c:gapWidth val="41"/>
        <c:axId val="-2131915448"/>
        <c:axId val="-2131906248"/>
      </c:barChart>
      <c:catAx>
        <c:axId val="-2131915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dk1">
                    <a:lumMod val="65000"/>
                    <a:lumOff val="35000"/>
                  </a:schemeClr>
                </a:solidFill>
                <a:effectLst/>
                <a:latin typeface="+mn-lt"/>
                <a:ea typeface="+mn-ea"/>
                <a:cs typeface="+mn-cs"/>
              </a:defRPr>
            </a:pPr>
            <a:endParaRPr lang="en-US"/>
          </a:p>
        </c:txPr>
        <c:crossAx val="-2131906248"/>
        <c:crosses val="autoZero"/>
        <c:auto val="1"/>
        <c:lblAlgn val="ctr"/>
        <c:lblOffset val="100"/>
        <c:noMultiLvlLbl val="0"/>
      </c:catAx>
      <c:valAx>
        <c:axId val="-2131906248"/>
        <c:scaling>
          <c:orientation val="minMax"/>
          <c:max val="1.0"/>
        </c:scaling>
        <c:delete val="1"/>
        <c:axPos val="l"/>
        <c:numFmt formatCode="0%" sourceLinked="1"/>
        <c:majorTickMark val="none"/>
        <c:minorTickMark val="none"/>
        <c:tickLblPos val="nextTo"/>
        <c:crossAx val="-2131915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EDD148-17AC-4EC7-BF81-2C6E62C5333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71213669-074E-425F-A1EA-20945D8BF208}">
      <dgm:prSet phldrT="[Text]"/>
      <dgm:spPr/>
      <dgm:t>
        <a:bodyPr/>
        <a:lstStyle/>
        <a:p>
          <a:r>
            <a:rPr lang="en-US" b="1" dirty="0">
              <a:latin typeface="Arial" panose="020B0604020202020204" pitchFamily="34" charset="0"/>
              <a:cs typeface="Arial" panose="020B0604020202020204" pitchFamily="34" charset="0"/>
            </a:rPr>
            <a:t>Open Question?</a:t>
          </a:r>
        </a:p>
      </dgm:t>
    </dgm:pt>
    <dgm:pt modelId="{50D62B09-4CE5-468C-B585-CE5EFD69F15F}" type="par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722FA0E5-725F-49A4-97FF-CAFEADC67B5B}" type="sibTrans" cxnId="{8A4201B8-5457-460C-8ACB-161C63D6FB44}">
      <dgm:prSet/>
      <dgm:spPr/>
      <dgm:t>
        <a:bodyPr/>
        <a:lstStyle/>
        <a:p>
          <a:endParaRPr lang="en-US" b="1">
            <a:latin typeface="Arial" panose="020B0604020202020204" pitchFamily="34" charset="0"/>
            <a:cs typeface="Arial" panose="020B0604020202020204" pitchFamily="34" charset="0"/>
          </a:endParaRPr>
        </a:p>
      </dgm:t>
    </dgm:pt>
    <dgm:pt modelId="{D68696A9-1E62-4B64-BD05-41CAB9A7FDD8}">
      <dgm:prSet phldrT="[Text]"/>
      <dgm:spPr>
        <a:solidFill>
          <a:schemeClr val="accent1"/>
        </a:solidFill>
      </dgm:spPr>
      <dgm:t>
        <a:bodyPr/>
        <a:lstStyle/>
        <a:p>
          <a:r>
            <a:rPr lang="en-US" b="1" dirty="0">
              <a:latin typeface="Arial" panose="020B0604020202020204" pitchFamily="34" charset="0"/>
              <a:cs typeface="Arial" panose="020B0604020202020204" pitchFamily="34" charset="0"/>
            </a:rPr>
            <a:t>Ruler?</a:t>
          </a:r>
        </a:p>
      </dgm:t>
    </dgm:pt>
    <dgm:pt modelId="{014722A0-780A-4458-84FD-2CAB16CB1054}" type="parTrans" cxnId="{FDD91CD1-DA65-4A83-9C47-05C9A1EC22E8}">
      <dgm:prSet/>
      <dgm:spPr>
        <a:solidFill>
          <a:schemeClr val="accent1"/>
        </a:solidFill>
      </dgm:spPr>
      <dgm:t>
        <a:bodyPr/>
        <a:lstStyle/>
        <a:p>
          <a:endParaRPr lang="en-US" b="1">
            <a:latin typeface="Arial" panose="020B0604020202020204" pitchFamily="34" charset="0"/>
            <a:cs typeface="Arial" panose="020B0604020202020204" pitchFamily="34" charset="0"/>
          </a:endParaRPr>
        </a:p>
      </dgm:t>
    </dgm:pt>
    <dgm:pt modelId="{6E1A237B-EE4C-4789-9653-FA06236FB822}" type="sibTrans" cxnId="{FDD91CD1-DA65-4A83-9C47-05C9A1EC22E8}">
      <dgm:prSet/>
      <dgm:spPr/>
      <dgm:t>
        <a:bodyPr/>
        <a:lstStyle/>
        <a:p>
          <a:endParaRPr lang="en-US" b="1">
            <a:latin typeface="Arial" panose="020B0604020202020204" pitchFamily="34" charset="0"/>
            <a:cs typeface="Arial" panose="020B0604020202020204" pitchFamily="34" charset="0"/>
          </a:endParaRPr>
        </a:p>
      </dgm:t>
    </dgm:pt>
    <dgm:pt modelId="{04F67AE7-8591-4ADF-8E21-544007863342}">
      <dgm:prSet phldrT="[Text]"/>
      <dgm:spPr>
        <a:solidFill>
          <a:srgbClr val="C00000"/>
        </a:solidFill>
      </dgm:spPr>
      <dgm:t>
        <a:bodyPr/>
        <a:lstStyle/>
        <a:p>
          <a:r>
            <a:rPr lang="en-US" b="1" dirty="0">
              <a:latin typeface="Arial" panose="020B0604020202020204" pitchFamily="34" charset="0"/>
              <a:cs typeface="Arial" panose="020B0604020202020204" pitchFamily="34" charset="0"/>
            </a:rPr>
            <a:t>Action Plan?</a:t>
          </a:r>
        </a:p>
      </dgm:t>
    </dgm:pt>
    <dgm:pt modelId="{4ABB27BB-FC80-4FC1-81C0-28EB491936A2}" type="parTrans" cxnId="{7EBD34FA-6790-4CB2-BE2E-445ADDD46616}">
      <dgm:prSet/>
      <dgm:spPr>
        <a:solidFill>
          <a:srgbClr val="C00000"/>
        </a:solidFill>
      </dgm:spPr>
      <dgm:t>
        <a:bodyPr/>
        <a:lstStyle/>
        <a:p>
          <a:endParaRPr lang="en-US" b="1">
            <a:latin typeface="Arial" panose="020B0604020202020204" pitchFamily="34" charset="0"/>
            <a:cs typeface="Arial" panose="020B0604020202020204" pitchFamily="34" charset="0"/>
          </a:endParaRPr>
        </a:p>
      </dgm:t>
    </dgm:pt>
    <dgm:pt modelId="{3CB40F12-C183-4C0A-B383-4ABEC5A8EBBB}" type="sibTrans" cxnId="{7EBD34FA-6790-4CB2-BE2E-445ADDD46616}">
      <dgm:prSet/>
      <dgm:spPr/>
      <dgm:t>
        <a:bodyPr/>
        <a:lstStyle/>
        <a:p>
          <a:endParaRPr lang="en-US" b="1">
            <a:latin typeface="Arial" panose="020B0604020202020204" pitchFamily="34" charset="0"/>
            <a:cs typeface="Arial" panose="020B0604020202020204" pitchFamily="34" charset="0"/>
          </a:endParaRPr>
        </a:p>
      </dgm:t>
    </dgm:pt>
    <dgm:pt modelId="{4FF2CE99-6BAB-4422-B8B0-C8176ED868AE}">
      <dgm:prSet/>
      <dgm:spPr/>
      <dgm:t>
        <a:bodyPr/>
        <a:lstStyle/>
        <a:p>
          <a:r>
            <a:rPr lang="en-US" b="1" dirty="0">
              <a:latin typeface="Arial" panose="020B0604020202020204" pitchFamily="34" charset="0"/>
              <a:cs typeface="Arial" panose="020B0604020202020204" pitchFamily="34" charset="0"/>
            </a:rPr>
            <a:t>Affirmation?</a:t>
          </a:r>
        </a:p>
      </dgm:t>
    </dgm:pt>
    <dgm:pt modelId="{A36563C1-EBA7-4368-B11D-57E06C7C8BBB}" type="par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897ED5FC-F42A-4AF0-8756-4DD8ACD13E57}" type="sibTrans" cxnId="{942775E0-D02B-46C6-845C-754019DB4ABF}">
      <dgm:prSet/>
      <dgm:spPr/>
      <dgm:t>
        <a:bodyPr/>
        <a:lstStyle/>
        <a:p>
          <a:endParaRPr lang="en-US" b="1">
            <a:latin typeface="Arial" panose="020B0604020202020204" pitchFamily="34" charset="0"/>
            <a:cs typeface="Arial" panose="020B0604020202020204" pitchFamily="34" charset="0"/>
          </a:endParaRPr>
        </a:p>
      </dgm:t>
    </dgm:pt>
    <dgm:pt modelId="{D8A0194B-DEBC-4F46-BC9F-9993FBFA8D0A}">
      <dgm:prSet/>
      <dgm:spPr/>
      <dgm:t>
        <a:bodyPr/>
        <a:lstStyle/>
        <a:p>
          <a:r>
            <a:rPr lang="en-US" b="1" dirty="0">
              <a:latin typeface="Arial" panose="020B0604020202020204" pitchFamily="34" charset="0"/>
              <a:cs typeface="Arial" panose="020B0604020202020204" pitchFamily="34" charset="0"/>
            </a:rPr>
            <a:t>Reflection? </a:t>
          </a:r>
        </a:p>
      </dgm:t>
    </dgm:pt>
    <dgm:pt modelId="{AAB742B7-6D2C-46D8-B6FE-DA49BFB49873}" type="par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E5867FC9-8F4E-41AD-8803-37094C2E8DCE}" type="sibTrans" cxnId="{0A59843B-943D-407B-B441-6C1ED243F1F8}">
      <dgm:prSet/>
      <dgm:spPr/>
      <dgm:t>
        <a:bodyPr/>
        <a:lstStyle/>
        <a:p>
          <a:endParaRPr lang="en-US" b="1">
            <a:latin typeface="Arial" panose="020B0604020202020204" pitchFamily="34" charset="0"/>
            <a:cs typeface="Arial" panose="020B0604020202020204" pitchFamily="34" charset="0"/>
          </a:endParaRPr>
        </a:p>
      </dgm:t>
    </dgm:pt>
    <dgm:pt modelId="{A19A0B80-7B90-4F72-A6E8-E3199DEB2837}">
      <dgm:prSet/>
      <dgm:spPr/>
      <dgm:t>
        <a:bodyPr/>
        <a:lstStyle/>
        <a:p>
          <a:r>
            <a:rPr lang="en-US" b="1" dirty="0">
              <a:latin typeface="Arial" panose="020B0604020202020204" pitchFamily="34" charset="0"/>
              <a:cs typeface="Arial" panose="020B0604020202020204" pitchFamily="34" charset="0"/>
            </a:rPr>
            <a:t>Summary?</a:t>
          </a:r>
        </a:p>
      </dgm:t>
    </dgm:pt>
    <dgm:pt modelId="{2E656559-2AF7-47B6-998B-01176C299F07}" type="par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E1171B9F-2EC3-4A27-8571-0F0FB6172C7F}" type="sibTrans" cxnId="{B88C6C04-1E6E-4AD4-BA48-314CF478C7E9}">
      <dgm:prSet/>
      <dgm:spPr/>
      <dgm:t>
        <a:bodyPr/>
        <a:lstStyle/>
        <a:p>
          <a:endParaRPr lang="en-US" b="1">
            <a:latin typeface="Arial" panose="020B0604020202020204" pitchFamily="34" charset="0"/>
            <a:cs typeface="Arial" panose="020B0604020202020204" pitchFamily="34" charset="0"/>
          </a:endParaRPr>
        </a:p>
      </dgm:t>
    </dgm:pt>
    <dgm:pt modelId="{116BCBDD-E745-4C89-B28F-872729E913B3}">
      <dgm:prSet/>
      <dgm:spPr/>
      <dgm:t>
        <a:bodyPr/>
        <a:lstStyle/>
        <a:p>
          <a:r>
            <a:rPr lang="en-US" b="1" dirty="0">
              <a:latin typeface="Arial" panose="020B0604020202020204" pitchFamily="34" charset="0"/>
              <a:cs typeface="Arial" panose="020B0604020202020204" pitchFamily="34" charset="0"/>
            </a:rPr>
            <a:t>Pros/Cons?</a:t>
          </a:r>
        </a:p>
      </dgm:t>
    </dgm:pt>
    <dgm:pt modelId="{76774C3C-EABB-49F2-882D-6FB095C313BC}" type="par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BFFA4DDF-1939-41C4-B00E-E19D5B03DE71}" type="sibTrans" cxnId="{3854633A-0575-4EA7-A4A8-98BE4B71B31F}">
      <dgm:prSet/>
      <dgm:spPr/>
      <dgm:t>
        <a:bodyPr/>
        <a:lstStyle/>
        <a:p>
          <a:endParaRPr lang="en-US" b="1">
            <a:latin typeface="Arial" panose="020B0604020202020204" pitchFamily="34" charset="0"/>
            <a:cs typeface="Arial" panose="020B0604020202020204" pitchFamily="34" charset="0"/>
          </a:endParaRPr>
        </a:p>
      </dgm:t>
    </dgm:pt>
    <dgm:pt modelId="{6EF524F1-DF7B-4B67-BDF3-BE7F0F255A67}">
      <dgm:prSet/>
      <dgm:spPr>
        <a:solidFill>
          <a:srgbClr val="7030A0"/>
        </a:solidFill>
      </dgm:spPr>
      <dgm:t>
        <a:bodyPr/>
        <a:lstStyle/>
        <a:p>
          <a:r>
            <a:rPr lang="en-US" b="1" dirty="0">
              <a:latin typeface="Arial" panose="020B0604020202020204" pitchFamily="34" charset="0"/>
              <a:cs typeface="Arial" panose="020B0604020202020204" pitchFamily="34" charset="0"/>
            </a:rPr>
            <a:t>Minimize</a:t>
          </a:r>
        </a:p>
        <a:p>
          <a:r>
            <a:rPr lang="en-US" b="1" dirty="0">
              <a:latin typeface="Arial" panose="020B0604020202020204" pitchFamily="34" charset="0"/>
              <a:cs typeface="Arial" panose="020B0604020202020204" pitchFamily="34" charset="0"/>
            </a:rPr>
            <a:t> Push Back?</a:t>
          </a:r>
        </a:p>
      </dgm:t>
    </dgm:pt>
    <dgm:pt modelId="{66061814-39E2-4411-9FD0-80558526DF0C}" type="parTrans" cxnId="{297759A5-3F05-43A0-9193-A3336ADF8350}">
      <dgm:prSet/>
      <dgm:spPr>
        <a:solidFill>
          <a:srgbClr val="7030A0"/>
        </a:solidFill>
      </dgm:spPr>
      <dgm:t>
        <a:bodyPr/>
        <a:lstStyle/>
        <a:p>
          <a:endParaRPr lang="en-US" b="1">
            <a:latin typeface="Arial" panose="020B0604020202020204" pitchFamily="34" charset="0"/>
            <a:cs typeface="Arial" panose="020B0604020202020204" pitchFamily="34" charset="0"/>
          </a:endParaRPr>
        </a:p>
      </dgm:t>
    </dgm:pt>
    <dgm:pt modelId="{8A90CE06-E32F-4E4A-B7BF-CAD889E7302F}" type="sibTrans" cxnId="{297759A5-3F05-43A0-9193-A3336ADF8350}">
      <dgm:prSet/>
      <dgm:spPr/>
      <dgm:t>
        <a:bodyPr/>
        <a:lstStyle/>
        <a:p>
          <a:endParaRPr lang="en-US" b="1">
            <a:latin typeface="Arial" panose="020B0604020202020204" pitchFamily="34" charset="0"/>
            <a:cs typeface="Arial" panose="020B0604020202020204" pitchFamily="34" charset="0"/>
          </a:endParaRPr>
        </a:p>
      </dgm:t>
    </dgm:pt>
    <dgm:pt modelId="{E45B3080-2566-4F32-A4FE-91A836054262}">
      <dgm:prSet/>
      <dgm:spPr>
        <a:solidFill>
          <a:schemeClr val="accent2"/>
        </a:solidFill>
      </dgm:spPr>
      <dgm:t>
        <a:bodyPr/>
        <a:lstStyle/>
        <a:p>
          <a:r>
            <a:rPr lang="en-US" b="1">
              <a:latin typeface="Arial" panose="020B0604020202020204" pitchFamily="34" charset="0"/>
              <a:cs typeface="Arial" panose="020B0604020202020204" pitchFamily="34" charset="0"/>
            </a:rPr>
            <a:t>Feedback?</a:t>
          </a:r>
          <a:endParaRPr lang="en-US" b="1" dirty="0">
            <a:latin typeface="Arial" panose="020B0604020202020204" pitchFamily="34" charset="0"/>
            <a:cs typeface="Arial" panose="020B0604020202020204" pitchFamily="34" charset="0"/>
          </a:endParaRPr>
        </a:p>
      </dgm:t>
    </dgm:pt>
    <dgm:pt modelId="{1F90B2F0-14EA-421C-AA66-214C788DB971}" type="parTrans" cxnId="{8A72D131-A1B7-42CF-B33D-37E4AB7D94E5}">
      <dgm:prSet/>
      <dgm:spPr>
        <a:solidFill>
          <a:schemeClr val="accent2"/>
        </a:solidFill>
      </dgm:spPr>
      <dgm:t>
        <a:bodyPr/>
        <a:lstStyle/>
        <a:p>
          <a:endParaRPr lang="en-US" b="1">
            <a:latin typeface="Arial" panose="020B0604020202020204" pitchFamily="34" charset="0"/>
            <a:cs typeface="Arial" panose="020B0604020202020204" pitchFamily="34" charset="0"/>
          </a:endParaRPr>
        </a:p>
      </dgm:t>
    </dgm:pt>
    <dgm:pt modelId="{733E8784-485F-4E1D-A9AD-EBFBD664A0E6}" type="sibTrans" cxnId="{8A72D131-A1B7-42CF-B33D-37E4AB7D94E5}">
      <dgm:prSet/>
      <dgm:spPr/>
      <dgm:t>
        <a:bodyPr/>
        <a:lstStyle/>
        <a:p>
          <a:endParaRPr lang="en-US" b="1">
            <a:latin typeface="Arial" panose="020B0604020202020204" pitchFamily="34" charset="0"/>
            <a:cs typeface="Arial" panose="020B0604020202020204" pitchFamily="34" charset="0"/>
          </a:endParaRPr>
        </a:p>
      </dgm:t>
    </dgm:pt>
    <dgm:pt modelId="{382A57D5-E5EC-473B-8B7A-33095AB17185}">
      <dgm:prSet phldrT="[Text]"/>
      <dgm:spPr>
        <a:noFill/>
      </dgm:spPr>
      <dgm:t>
        <a:bodyPr/>
        <a:lstStyle/>
        <a:p>
          <a:r>
            <a:rPr lang="en-US" b="1" dirty="0">
              <a:latin typeface="Arial" panose="020B0604020202020204" pitchFamily="34" charset="0"/>
              <a:cs typeface="Arial" panose="020B0604020202020204" pitchFamily="34" charset="0"/>
            </a:rPr>
            <a:t>?</a:t>
          </a:r>
        </a:p>
      </dgm:t>
    </dgm:pt>
    <dgm:pt modelId="{EEA91708-2F73-4E6A-89C4-3B017D49CD98}" type="sib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B93B2042-FB90-4292-B2E0-C7D9AC58584E}" type="parTrans" cxnId="{EAFBAB21-2A39-42EC-BAC7-96058225A420}">
      <dgm:prSet/>
      <dgm:spPr/>
      <dgm:t>
        <a:bodyPr/>
        <a:lstStyle/>
        <a:p>
          <a:endParaRPr lang="en-US" b="1">
            <a:latin typeface="Arial" panose="020B0604020202020204" pitchFamily="34" charset="0"/>
            <a:cs typeface="Arial" panose="020B0604020202020204" pitchFamily="34" charset="0"/>
          </a:endParaRPr>
        </a:p>
      </dgm:t>
    </dgm:pt>
    <dgm:pt modelId="{0F542314-6A92-4AA3-B7DC-8B022AC013D6}" type="pres">
      <dgm:prSet presAssocID="{14EDD148-17AC-4EC7-BF81-2C6E62C53330}" presName="cycle" presStyleCnt="0">
        <dgm:presLayoutVars>
          <dgm:chMax val="1"/>
          <dgm:dir/>
          <dgm:animLvl val="ctr"/>
          <dgm:resizeHandles val="exact"/>
        </dgm:presLayoutVars>
      </dgm:prSet>
      <dgm:spPr/>
      <dgm:t>
        <a:bodyPr/>
        <a:lstStyle/>
        <a:p>
          <a:endParaRPr lang="en-US"/>
        </a:p>
      </dgm:t>
    </dgm:pt>
    <dgm:pt modelId="{AEB4951E-5000-43CD-B590-F57B82203E75}" type="pres">
      <dgm:prSet presAssocID="{382A57D5-E5EC-473B-8B7A-33095AB17185}" presName="centerShape" presStyleLbl="node0" presStyleIdx="0" presStyleCnt="1" custScaleX="118006" custScaleY="148036"/>
      <dgm:spPr/>
      <dgm:t>
        <a:bodyPr/>
        <a:lstStyle/>
        <a:p>
          <a:endParaRPr lang="en-US"/>
        </a:p>
      </dgm:t>
    </dgm:pt>
    <dgm:pt modelId="{FFCDC34D-684D-4D35-ADDC-88B0FDE81EFC}" type="pres">
      <dgm:prSet presAssocID="{50D62B09-4CE5-468C-B585-CE5EFD69F15F}" presName="parTrans" presStyleLbl="bgSibTrans2D1" presStyleIdx="0" presStyleCnt="9"/>
      <dgm:spPr/>
      <dgm:t>
        <a:bodyPr/>
        <a:lstStyle/>
        <a:p>
          <a:endParaRPr lang="en-US"/>
        </a:p>
      </dgm:t>
    </dgm:pt>
    <dgm:pt modelId="{CF8EFABC-3AE2-4CB5-8B93-99CC238521A5}" type="pres">
      <dgm:prSet presAssocID="{71213669-074E-425F-A1EA-20945D8BF208}" presName="node" presStyleLbl="node1" presStyleIdx="0" presStyleCnt="9">
        <dgm:presLayoutVars>
          <dgm:bulletEnabled val="1"/>
        </dgm:presLayoutVars>
      </dgm:prSet>
      <dgm:spPr/>
      <dgm:t>
        <a:bodyPr/>
        <a:lstStyle/>
        <a:p>
          <a:endParaRPr lang="en-US"/>
        </a:p>
      </dgm:t>
    </dgm:pt>
    <dgm:pt modelId="{2B045BCE-F62E-494B-BDF6-5CE46A4DB8CB}" type="pres">
      <dgm:prSet presAssocID="{A36563C1-EBA7-4368-B11D-57E06C7C8BBB}" presName="parTrans" presStyleLbl="bgSibTrans2D1" presStyleIdx="1" presStyleCnt="9"/>
      <dgm:spPr/>
      <dgm:t>
        <a:bodyPr/>
        <a:lstStyle/>
        <a:p>
          <a:endParaRPr lang="en-US"/>
        </a:p>
      </dgm:t>
    </dgm:pt>
    <dgm:pt modelId="{4D31FB48-4359-41F4-8941-CBFE8E7F502E}" type="pres">
      <dgm:prSet presAssocID="{4FF2CE99-6BAB-4422-B8B0-C8176ED868AE}" presName="node" presStyleLbl="node1" presStyleIdx="1" presStyleCnt="9">
        <dgm:presLayoutVars>
          <dgm:bulletEnabled val="1"/>
        </dgm:presLayoutVars>
      </dgm:prSet>
      <dgm:spPr/>
      <dgm:t>
        <a:bodyPr/>
        <a:lstStyle/>
        <a:p>
          <a:endParaRPr lang="en-US"/>
        </a:p>
      </dgm:t>
    </dgm:pt>
    <dgm:pt modelId="{F605EF26-5111-4B93-86EC-9C8FF3B9E1BB}" type="pres">
      <dgm:prSet presAssocID="{AAB742B7-6D2C-46D8-B6FE-DA49BFB49873}" presName="parTrans" presStyleLbl="bgSibTrans2D1" presStyleIdx="2" presStyleCnt="9"/>
      <dgm:spPr/>
      <dgm:t>
        <a:bodyPr/>
        <a:lstStyle/>
        <a:p>
          <a:endParaRPr lang="en-US"/>
        </a:p>
      </dgm:t>
    </dgm:pt>
    <dgm:pt modelId="{63729B8B-B077-40B2-A546-022EFBA64019}" type="pres">
      <dgm:prSet presAssocID="{D8A0194B-DEBC-4F46-BC9F-9993FBFA8D0A}" presName="node" presStyleLbl="node1" presStyleIdx="2" presStyleCnt="9">
        <dgm:presLayoutVars>
          <dgm:bulletEnabled val="1"/>
        </dgm:presLayoutVars>
      </dgm:prSet>
      <dgm:spPr/>
      <dgm:t>
        <a:bodyPr/>
        <a:lstStyle/>
        <a:p>
          <a:endParaRPr lang="en-US"/>
        </a:p>
      </dgm:t>
    </dgm:pt>
    <dgm:pt modelId="{4595D924-263B-4676-9A9F-97279ED80D00}" type="pres">
      <dgm:prSet presAssocID="{2E656559-2AF7-47B6-998B-01176C299F07}" presName="parTrans" presStyleLbl="bgSibTrans2D1" presStyleIdx="3" presStyleCnt="9"/>
      <dgm:spPr/>
      <dgm:t>
        <a:bodyPr/>
        <a:lstStyle/>
        <a:p>
          <a:endParaRPr lang="en-US"/>
        </a:p>
      </dgm:t>
    </dgm:pt>
    <dgm:pt modelId="{7A7D9BFF-1870-4D00-B433-3A50520C5A7F}" type="pres">
      <dgm:prSet presAssocID="{A19A0B80-7B90-4F72-A6E8-E3199DEB2837}" presName="node" presStyleLbl="node1" presStyleIdx="3" presStyleCnt="9">
        <dgm:presLayoutVars>
          <dgm:bulletEnabled val="1"/>
        </dgm:presLayoutVars>
      </dgm:prSet>
      <dgm:spPr/>
      <dgm:t>
        <a:bodyPr/>
        <a:lstStyle/>
        <a:p>
          <a:endParaRPr lang="en-US"/>
        </a:p>
      </dgm:t>
    </dgm:pt>
    <dgm:pt modelId="{04B83D30-5991-478D-AC24-B62D62A6C39D}" type="pres">
      <dgm:prSet presAssocID="{76774C3C-EABB-49F2-882D-6FB095C313BC}" presName="parTrans" presStyleLbl="bgSibTrans2D1" presStyleIdx="4" presStyleCnt="9"/>
      <dgm:spPr/>
      <dgm:t>
        <a:bodyPr/>
        <a:lstStyle/>
        <a:p>
          <a:endParaRPr lang="en-US"/>
        </a:p>
      </dgm:t>
    </dgm:pt>
    <dgm:pt modelId="{0E7EDD40-69D0-4E7A-931C-209C2417C24D}" type="pres">
      <dgm:prSet presAssocID="{116BCBDD-E745-4C89-B28F-872729E913B3}" presName="node" presStyleLbl="node1" presStyleIdx="4" presStyleCnt="9">
        <dgm:presLayoutVars>
          <dgm:bulletEnabled val="1"/>
        </dgm:presLayoutVars>
      </dgm:prSet>
      <dgm:spPr/>
      <dgm:t>
        <a:bodyPr/>
        <a:lstStyle/>
        <a:p>
          <a:endParaRPr lang="en-US"/>
        </a:p>
      </dgm:t>
    </dgm:pt>
    <dgm:pt modelId="{B9B7E4D9-D066-4596-804A-57EFC9E6B88F}" type="pres">
      <dgm:prSet presAssocID="{66061814-39E2-4411-9FD0-80558526DF0C}" presName="parTrans" presStyleLbl="bgSibTrans2D1" presStyleIdx="5" presStyleCnt="9"/>
      <dgm:spPr/>
      <dgm:t>
        <a:bodyPr/>
        <a:lstStyle/>
        <a:p>
          <a:endParaRPr lang="en-US"/>
        </a:p>
      </dgm:t>
    </dgm:pt>
    <dgm:pt modelId="{3E4518EE-AA2E-4C16-9E2C-6CCFB6F61C28}" type="pres">
      <dgm:prSet presAssocID="{6EF524F1-DF7B-4B67-BDF3-BE7F0F255A67}" presName="node" presStyleLbl="node1" presStyleIdx="5" presStyleCnt="9">
        <dgm:presLayoutVars>
          <dgm:bulletEnabled val="1"/>
        </dgm:presLayoutVars>
      </dgm:prSet>
      <dgm:spPr/>
      <dgm:t>
        <a:bodyPr/>
        <a:lstStyle/>
        <a:p>
          <a:endParaRPr lang="en-US"/>
        </a:p>
      </dgm:t>
    </dgm:pt>
    <dgm:pt modelId="{563D93FB-1AF8-49E1-8BDA-0F0B6D226233}" type="pres">
      <dgm:prSet presAssocID="{014722A0-780A-4458-84FD-2CAB16CB1054}" presName="parTrans" presStyleLbl="bgSibTrans2D1" presStyleIdx="6" presStyleCnt="9"/>
      <dgm:spPr/>
      <dgm:t>
        <a:bodyPr/>
        <a:lstStyle/>
        <a:p>
          <a:endParaRPr lang="en-US"/>
        </a:p>
      </dgm:t>
    </dgm:pt>
    <dgm:pt modelId="{CA06E3EA-2EC2-4746-B5E1-0C184C438912}" type="pres">
      <dgm:prSet presAssocID="{D68696A9-1E62-4B64-BD05-41CAB9A7FDD8}" presName="node" presStyleLbl="node1" presStyleIdx="6" presStyleCnt="9">
        <dgm:presLayoutVars>
          <dgm:bulletEnabled val="1"/>
        </dgm:presLayoutVars>
      </dgm:prSet>
      <dgm:spPr/>
      <dgm:t>
        <a:bodyPr/>
        <a:lstStyle/>
        <a:p>
          <a:endParaRPr lang="en-US"/>
        </a:p>
      </dgm:t>
    </dgm:pt>
    <dgm:pt modelId="{DD02EFDE-4D1D-436B-9D48-BE69F2692697}" type="pres">
      <dgm:prSet presAssocID="{4ABB27BB-FC80-4FC1-81C0-28EB491936A2}" presName="parTrans" presStyleLbl="bgSibTrans2D1" presStyleIdx="7" presStyleCnt="9"/>
      <dgm:spPr/>
      <dgm:t>
        <a:bodyPr/>
        <a:lstStyle/>
        <a:p>
          <a:endParaRPr lang="en-US"/>
        </a:p>
      </dgm:t>
    </dgm:pt>
    <dgm:pt modelId="{D2809B6D-5F96-4704-85F6-DEBA2661596E}" type="pres">
      <dgm:prSet presAssocID="{04F67AE7-8591-4ADF-8E21-544007863342}" presName="node" presStyleLbl="node1" presStyleIdx="7" presStyleCnt="9">
        <dgm:presLayoutVars>
          <dgm:bulletEnabled val="1"/>
        </dgm:presLayoutVars>
      </dgm:prSet>
      <dgm:spPr/>
      <dgm:t>
        <a:bodyPr/>
        <a:lstStyle/>
        <a:p>
          <a:endParaRPr lang="en-US"/>
        </a:p>
      </dgm:t>
    </dgm:pt>
    <dgm:pt modelId="{5F92BA35-0DA4-42D0-BA08-2940A9C4FB60}" type="pres">
      <dgm:prSet presAssocID="{1F90B2F0-14EA-421C-AA66-214C788DB971}" presName="parTrans" presStyleLbl="bgSibTrans2D1" presStyleIdx="8" presStyleCnt="9"/>
      <dgm:spPr/>
      <dgm:t>
        <a:bodyPr/>
        <a:lstStyle/>
        <a:p>
          <a:endParaRPr lang="en-US"/>
        </a:p>
      </dgm:t>
    </dgm:pt>
    <dgm:pt modelId="{6D37EBBA-BFA8-4C62-BC18-B06B7257EB4A}" type="pres">
      <dgm:prSet presAssocID="{E45B3080-2566-4F32-A4FE-91A836054262}" presName="node" presStyleLbl="node1" presStyleIdx="8" presStyleCnt="9">
        <dgm:presLayoutVars>
          <dgm:bulletEnabled val="1"/>
        </dgm:presLayoutVars>
      </dgm:prSet>
      <dgm:spPr/>
      <dgm:t>
        <a:bodyPr/>
        <a:lstStyle/>
        <a:p>
          <a:endParaRPr lang="en-US"/>
        </a:p>
      </dgm:t>
    </dgm:pt>
  </dgm:ptLst>
  <dgm:cxnLst>
    <dgm:cxn modelId="{7EBD34FA-6790-4CB2-BE2E-445ADDD46616}" srcId="{382A57D5-E5EC-473B-8B7A-33095AB17185}" destId="{04F67AE7-8591-4ADF-8E21-544007863342}" srcOrd="7" destOrd="0" parTransId="{4ABB27BB-FC80-4FC1-81C0-28EB491936A2}" sibTransId="{3CB40F12-C183-4C0A-B383-4ABEC5A8EBBB}"/>
    <dgm:cxn modelId="{297759A5-3F05-43A0-9193-A3336ADF8350}" srcId="{382A57D5-E5EC-473B-8B7A-33095AB17185}" destId="{6EF524F1-DF7B-4B67-BDF3-BE7F0F255A67}" srcOrd="5" destOrd="0" parTransId="{66061814-39E2-4411-9FD0-80558526DF0C}" sibTransId="{8A90CE06-E32F-4E4A-B7BF-CAD889E7302F}"/>
    <dgm:cxn modelId="{117A7798-A1A2-45E3-AC6C-EC8D7CC28905}" type="presOf" srcId="{71213669-074E-425F-A1EA-20945D8BF208}" destId="{CF8EFABC-3AE2-4CB5-8B93-99CC238521A5}" srcOrd="0" destOrd="0" presId="urn:microsoft.com/office/officeart/2005/8/layout/radial4"/>
    <dgm:cxn modelId="{EAFBAB21-2A39-42EC-BAC7-96058225A420}" srcId="{14EDD148-17AC-4EC7-BF81-2C6E62C53330}" destId="{382A57D5-E5EC-473B-8B7A-33095AB17185}" srcOrd="0" destOrd="0" parTransId="{B93B2042-FB90-4292-B2E0-C7D9AC58584E}" sibTransId="{EEA91708-2F73-4E6A-89C4-3B017D49CD98}"/>
    <dgm:cxn modelId="{42D432ED-4707-44F8-B7C0-FBDEF077A35D}" type="presOf" srcId="{014722A0-780A-4458-84FD-2CAB16CB1054}" destId="{563D93FB-1AF8-49E1-8BDA-0F0B6D226233}" srcOrd="0" destOrd="0" presId="urn:microsoft.com/office/officeart/2005/8/layout/radial4"/>
    <dgm:cxn modelId="{FDD91CD1-DA65-4A83-9C47-05C9A1EC22E8}" srcId="{382A57D5-E5EC-473B-8B7A-33095AB17185}" destId="{D68696A9-1E62-4B64-BD05-41CAB9A7FDD8}" srcOrd="6" destOrd="0" parTransId="{014722A0-780A-4458-84FD-2CAB16CB1054}" sibTransId="{6E1A237B-EE4C-4789-9653-FA06236FB822}"/>
    <dgm:cxn modelId="{615DEC80-E49C-4AAA-8F37-0504DDE2326B}" type="presOf" srcId="{76774C3C-EABB-49F2-882D-6FB095C313BC}" destId="{04B83D30-5991-478D-AC24-B62D62A6C39D}" srcOrd="0" destOrd="0" presId="urn:microsoft.com/office/officeart/2005/8/layout/radial4"/>
    <dgm:cxn modelId="{B88C6C04-1E6E-4AD4-BA48-314CF478C7E9}" srcId="{382A57D5-E5EC-473B-8B7A-33095AB17185}" destId="{A19A0B80-7B90-4F72-A6E8-E3199DEB2837}" srcOrd="3" destOrd="0" parTransId="{2E656559-2AF7-47B6-998B-01176C299F07}" sibTransId="{E1171B9F-2EC3-4A27-8571-0F0FB6172C7F}"/>
    <dgm:cxn modelId="{1632A0B3-4382-42D8-A581-63A5A5103A16}" type="presOf" srcId="{2E656559-2AF7-47B6-998B-01176C299F07}" destId="{4595D924-263B-4676-9A9F-97279ED80D00}" srcOrd="0" destOrd="0" presId="urn:microsoft.com/office/officeart/2005/8/layout/radial4"/>
    <dgm:cxn modelId="{EE20B8F1-67CE-4F2C-9D2C-FF6236C025AC}" type="presOf" srcId="{382A57D5-E5EC-473B-8B7A-33095AB17185}" destId="{AEB4951E-5000-43CD-B590-F57B82203E75}" srcOrd="0" destOrd="0" presId="urn:microsoft.com/office/officeart/2005/8/layout/radial4"/>
    <dgm:cxn modelId="{8A72D131-A1B7-42CF-B33D-37E4AB7D94E5}" srcId="{382A57D5-E5EC-473B-8B7A-33095AB17185}" destId="{E45B3080-2566-4F32-A4FE-91A836054262}" srcOrd="8" destOrd="0" parTransId="{1F90B2F0-14EA-421C-AA66-214C788DB971}" sibTransId="{733E8784-485F-4E1D-A9AD-EBFBD664A0E6}"/>
    <dgm:cxn modelId="{87673C60-2842-4966-A29C-1EA9C7C6459B}" type="presOf" srcId="{E45B3080-2566-4F32-A4FE-91A836054262}" destId="{6D37EBBA-BFA8-4C62-BC18-B06B7257EB4A}" srcOrd="0" destOrd="0" presId="urn:microsoft.com/office/officeart/2005/8/layout/radial4"/>
    <dgm:cxn modelId="{0A59843B-943D-407B-B441-6C1ED243F1F8}" srcId="{382A57D5-E5EC-473B-8B7A-33095AB17185}" destId="{D8A0194B-DEBC-4F46-BC9F-9993FBFA8D0A}" srcOrd="2" destOrd="0" parTransId="{AAB742B7-6D2C-46D8-B6FE-DA49BFB49873}" sibTransId="{E5867FC9-8F4E-41AD-8803-37094C2E8DCE}"/>
    <dgm:cxn modelId="{256B027A-86D2-4DA6-8F98-40EB654E11E2}" type="presOf" srcId="{AAB742B7-6D2C-46D8-B6FE-DA49BFB49873}" destId="{F605EF26-5111-4B93-86EC-9C8FF3B9E1BB}" srcOrd="0" destOrd="0" presId="urn:microsoft.com/office/officeart/2005/8/layout/radial4"/>
    <dgm:cxn modelId="{2C33B6C0-F330-478E-9B9F-35FBFB34FE62}" type="presOf" srcId="{1F90B2F0-14EA-421C-AA66-214C788DB971}" destId="{5F92BA35-0DA4-42D0-BA08-2940A9C4FB60}" srcOrd="0" destOrd="0" presId="urn:microsoft.com/office/officeart/2005/8/layout/radial4"/>
    <dgm:cxn modelId="{3854633A-0575-4EA7-A4A8-98BE4B71B31F}" srcId="{382A57D5-E5EC-473B-8B7A-33095AB17185}" destId="{116BCBDD-E745-4C89-B28F-872729E913B3}" srcOrd="4" destOrd="0" parTransId="{76774C3C-EABB-49F2-882D-6FB095C313BC}" sibTransId="{BFFA4DDF-1939-41C4-B00E-E19D5B03DE71}"/>
    <dgm:cxn modelId="{57751F41-579F-4E78-AB34-293C0CF8517A}" type="presOf" srcId="{50D62B09-4CE5-468C-B585-CE5EFD69F15F}" destId="{FFCDC34D-684D-4D35-ADDC-88B0FDE81EFC}" srcOrd="0" destOrd="0" presId="urn:microsoft.com/office/officeart/2005/8/layout/radial4"/>
    <dgm:cxn modelId="{B2EB2A57-E9EA-4794-8B46-DFACC3BC3099}" type="presOf" srcId="{6EF524F1-DF7B-4B67-BDF3-BE7F0F255A67}" destId="{3E4518EE-AA2E-4C16-9E2C-6CCFB6F61C28}" srcOrd="0" destOrd="0" presId="urn:microsoft.com/office/officeart/2005/8/layout/radial4"/>
    <dgm:cxn modelId="{7F9683F5-EE68-466B-AE7C-BAB2926E2200}" type="presOf" srcId="{A19A0B80-7B90-4F72-A6E8-E3199DEB2837}" destId="{7A7D9BFF-1870-4D00-B433-3A50520C5A7F}" srcOrd="0" destOrd="0" presId="urn:microsoft.com/office/officeart/2005/8/layout/radial4"/>
    <dgm:cxn modelId="{688592F8-0A78-4509-A9FA-B1B9529153B1}" type="presOf" srcId="{4ABB27BB-FC80-4FC1-81C0-28EB491936A2}" destId="{DD02EFDE-4D1D-436B-9D48-BE69F2692697}" srcOrd="0" destOrd="0" presId="urn:microsoft.com/office/officeart/2005/8/layout/radial4"/>
    <dgm:cxn modelId="{4862D656-0C7A-4C63-B294-1647473370D8}" type="presOf" srcId="{D8A0194B-DEBC-4F46-BC9F-9993FBFA8D0A}" destId="{63729B8B-B077-40B2-A546-022EFBA64019}" srcOrd="0" destOrd="0" presId="urn:microsoft.com/office/officeart/2005/8/layout/radial4"/>
    <dgm:cxn modelId="{8A4201B8-5457-460C-8ACB-161C63D6FB44}" srcId="{382A57D5-E5EC-473B-8B7A-33095AB17185}" destId="{71213669-074E-425F-A1EA-20945D8BF208}" srcOrd="0" destOrd="0" parTransId="{50D62B09-4CE5-468C-B585-CE5EFD69F15F}" sibTransId="{722FA0E5-725F-49A4-97FF-CAFEADC67B5B}"/>
    <dgm:cxn modelId="{0E00D639-FEC9-4B7E-A9D8-6CA26A72EB6A}" type="presOf" srcId="{D68696A9-1E62-4B64-BD05-41CAB9A7FDD8}" destId="{CA06E3EA-2EC2-4746-B5E1-0C184C438912}" srcOrd="0" destOrd="0" presId="urn:microsoft.com/office/officeart/2005/8/layout/radial4"/>
    <dgm:cxn modelId="{D0941028-070E-4F56-AB82-C9ED6CE95709}" type="presOf" srcId="{4FF2CE99-6BAB-4422-B8B0-C8176ED868AE}" destId="{4D31FB48-4359-41F4-8941-CBFE8E7F502E}" srcOrd="0" destOrd="0" presId="urn:microsoft.com/office/officeart/2005/8/layout/radial4"/>
    <dgm:cxn modelId="{E358F7C9-08FA-45FE-BD04-C1F5BD2558F4}" type="presOf" srcId="{04F67AE7-8591-4ADF-8E21-544007863342}" destId="{D2809B6D-5F96-4704-85F6-DEBA2661596E}" srcOrd="0" destOrd="0" presId="urn:microsoft.com/office/officeart/2005/8/layout/radial4"/>
    <dgm:cxn modelId="{ECDD2DEA-B58D-45F1-BD2B-5C6D3DDCE3E4}" type="presOf" srcId="{14EDD148-17AC-4EC7-BF81-2C6E62C53330}" destId="{0F542314-6A92-4AA3-B7DC-8B022AC013D6}" srcOrd="0" destOrd="0" presId="urn:microsoft.com/office/officeart/2005/8/layout/radial4"/>
    <dgm:cxn modelId="{5EC30A54-89C0-4820-9F70-E971A3B7C24C}" type="presOf" srcId="{116BCBDD-E745-4C89-B28F-872729E913B3}" destId="{0E7EDD40-69D0-4E7A-931C-209C2417C24D}" srcOrd="0" destOrd="0" presId="urn:microsoft.com/office/officeart/2005/8/layout/radial4"/>
    <dgm:cxn modelId="{942775E0-D02B-46C6-845C-754019DB4ABF}" srcId="{382A57D5-E5EC-473B-8B7A-33095AB17185}" destId="{4FF2CE99-6BAB-4422-B8B0-C8176ED868AE}" srcOrd="1" destOrd="0" parTransId="{A36563C1-EBA7-4368-B11D-57E06C7C8BBB}" sibTransId="{897ED5FC-F42A-4AF0-8756-4DD8ACD13E57}"/>
    <dgm:cxn modelId="{35057970-8EE7-499A-8F15-B8A3E50247E7}" type="presOf" srcId="{A36563C1-EBA7-4368-B11D-57E06C7C8BBB}" destId="{2B045BCE-F62E-494B-BDF6-5CE46A4DB8CB}" srcOrd="0" destOrd="0" presId="urn:microsoft.com/office/officeart/2005/8/layout/radial4"/>
    <dgm:cxn modelId="{B46DAA48-F891-42B5-9427-0DDDB9A94815}" type="presOf" srcId="{66061814-39E2-4411-9FD0-80558526DF0C}" destId="{B9B7E4D9-D066-4596-804A-57EFC9E6B88F}" srcOrd="0" destOrd="0" presId="urn:microsoft.com/office/officeart/2005/8/layout/radial4"/>
    <dgm:cxn modelId="{3A9A08A5-FE71-4F63-9BF3-86019EA5980C}" type="presParOf" srcId="{0F542314-6A92-4AA3-B7DC-8B022AC013D6}" destId="{AEB4951E-5000-43CD-B590-F57B82203E75}" srcOrd="0" destOrd="0" presId="urn:microsoft.com/office/officeart/2005/8/layout/radial4"/>
    <dgm:cxn modelId="{AE9A043D-C4FA-4D6A-9075-5ACD9DC7556E}" type="presParOf" srcId="{0F542314-6A92-4AA3-B7DC-8B022AC013D6}" destId="{FFCDC34D-684D-4D35-ADDC-88B0FDE81EFC}" srcOrd="1" destOrd="0" presId="urn:microsoft.com/office/officeart/2005/8/layout/radial4"/>
    <dgm:cxn modelId="{2167C8A2-5952-4D77-BB9D-C9C3846D0CEC}" type="presParOf" srcId="{0F542314-6A92-4AA3-B7DC-8B022AC013D6}" destId="{CF8EFABC-3AE2-4CB5-8B93-99CC238521A5}" srcOrd="2" destOrd="0" presId="urn:microsoft.com/office/officeart/2005/8/layout/radial4"/>
    <dgm:cxn modelId="{215C5E86-C7E3-421F-B0EA-E4C247F9AED5}" type="presParOf" srcId="{0F542314-6A92-4AA3-B7DC-8B022AC013D6}" destId="{2B045BCE-F62E-494B-BDF6-5CE46A4DB8CB}" srcOrd="3" destOrd="0" presId="urn:microsoft.com/office/officeart/2005/8/layout/radial4"/>
    <dgm:cxn modelId="{785F6637-05BF-4452-BB88-13692EB349E2}" type="presParOf" srcId="{0F542314-6A92-4AA3-B7DC-8B022AC013D6}" destId="{4D31FB48-4359-41F4-8941-CBFE8E7F502E}" srcOrd="4" destOrd="0" presId="urn:microsoft.com/office/officeart/2005/8/layout/radial4"/>
    <dgm:cxn modelId="{29CDB479-84A8-4AE7-865C-47A63A359B72}" type="presParOf" srcId="{0F542314-6A92-4AA3-B7DC-8B022AC013D6}" destId="{F605EF26-5111-4B93-86EC-9C8FF3B9E1BB}" srcOrd="5" destOrd="0" presId="urn:microsoft.com/office/officeart/2005/8/layout/radial4"/>
    <dgm:cxn modelId="{AC01E851-6464-46FE-AE61-70690B9CFD15}" type="presParOf" srcId="{0F542314-6A92-4AA3-B7DC-8B022AC013D6}" destId="{63729B8B-B077-40B2-A546-022EFBA64019}" srcOrd="6" destOrd="0" presId="urn:microsoft.com/office/officeart/2005/8/layout/radial4"/>
    <dgm:cxn modelId="{A93D011F-B52E-4AAD-96E6-B08DC13A6788}" type="presParOf" srcId="{0F542314-6A92-4AA3-B7DC-8B022AC013D6}" destId="{4595D924-263B-4676-9A9F-97279ED80D00}" srcOrd="7" destOrd="0" presId="urn:microsoft.com/office/officeart/2005/8/layout/radial4"/>
    <dgm:cxn modelId="{6561557E-9E18-44E5-A717-1887C2D632E8}" type="presParOf" srcId="{0F542314-6A92-4AA3-B7DC-8B022AC013D6}" destId="{7A7D9BFF-1870-4D00-B433-3A50520C5A7F}" srcOrd="8" destOrd="0" presId="urn:microsoft.com/office/officeart/2005/8/layout/radial4"/>
    <dgm:cxn modelId="{C63809A6-F4F0-4BDA-B7B7-8E12BE7CC56B}" type="presParOf" srcId="{0F542314-6A92-4AA3-B7DC-8B022AC013D6}" destId="{04B83D30-5991-478D-AC24-B62D62A6C39D}" srcOrd="9" destOrd="0" presId="urn:microsoft.com/office/officeart/2005/8/layout/radial4"/>
    <dgm:cxn modelId="{FA7FDB6C-1EA4-4350-BBEE-4E4BD3A37B25}" type="presParOf" srcId="{0F542314-6A92-4AA3-B7DC-8B022AC013D6}" destId="{0E7EDD40-69D0-4E7A-931C-209C2417C24D}" srcOrd="10" destOrd="0" presId="urn:microsoft.com/office/officeart/2005/8/layout/radial4"/>
    <dgm:cxn modelId="{6CA0E2C7-7C54-4353-B03E-0F1AB926F640}" type="presParOf" srcId="{0F542314-6A92-4AA3-B7DC-8B022AC013D6}" destId="{B9B7E4D9-D066-4596-804A-57EFC9E6B88F}" srcOrd="11" destOrd="0" presId="urn:microsoft.com/office/officeart/2005/8/layout/radial4"/>
    <dgm:cxn modelId="{F04D7EDE-363A-47EB-AB65-47E3CF5C560F}" type="presParOf" srcId="{0F542314-6A92-4AA3-B7DC-8B022AC013D6}" destId="{3E4518EE-AA2E-4C16-9E2C-6CCFB6F61C28}" srcOrd="12" destOrd="0" presId="urn:microsoft.com/office/officeart/2005/8/layout/radial4"/>
    <dgm:cxn modelId="{4E099353-CE94-4C9B-A5C7-2FBE22667BAB}" type="presParOf" srcId="{0F542314-6A92-4AA3-B7DC-8B022AC013D6}" destId="{563D93FB-1AF8-49E1-8BDA-0F0B6D226233}" srcOrd="13" destOrd="0" presId="urn:microsoft.com/office/officeart/2005/8/layout/radial4"/>
    <dgm:cxn modelId="{01EFEBD8-4F2A-49B9-A6D1-318BA7845D06}" type="presParOf" srcId="{0F542314-6A92-4AA3-B7DC-8B022AC013D6}" destId="{CA06E3EA-2EC2-4746-B5E1-0C184C438912}" srcOrd="14" destOrd="0" presId="urn:microsoft.com/office/officeart/2005/8/layout/radial4"/>
    <dgm:cxn modelId="{1E1DA409-C9FE-4723-839A-F542564F0766}" type="presParOf" srcId="{0F542314-6A92-4AA3-B7DC-8B022AC013D6}" destId="{DD02EFDE-4D1D-436B-9D48-BE69F2692697}" srcOrd="15" destOrd="0" presId="urn:microsoft.com/office/officeart/2005/8/layout/radial4"/>
    <dgm:cxn modelId="{80A699E5-8EDD-40F5-9B14-AFFFC4575C3E}" type="presParOf" srcId="{0F542314-6A92-4AA3-B7DC-8B022AC013D6}" destId="{D2809B6D-5F96-4704-85F6-DEBA2661596E}" srcOrd="16" destOrd="0" presId="urn:microsoft.com/office/officeart/2005/8/layout/radial4"/>
    <dgm:cxn modelId="{74179CB4-7CD0-46D4-AAF1-B10948F227EA}" type="presParOf" srcId="{0F542314-6A92-4AA3-B7DC-8B022AC013D6}" destId="{5F92BA35-0DA4-42D0-BA08-2940A9C4FB60}" srcOrd="17" destOrd="0" presId="urn:microsoft.com/office/officeart/2005/8/layout/radial4"/>
    <dgm:cxn modelId="{D2DCBE8C-852E-4C1E-A719-0EA4091CE758}" type="presParOf" srcId="{0F542314-6A92-4AA3-B7DC-8B022AC013D6}" destId="{6D37EBBA-BFA8-4C62-BC18-B06B7257EB4A}" srcOrd="1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E6672-BB2B-4EF5-B626-7506B1EF8DFA}" type="doc">
      <dgm:prSet loTypeId="urn:microsoft.com/office/officeart/2005/8/layout/hList6" loCatId="list" qsTypeId="urn:microsoft.com/office/officeart/2005/8/quickstyle/simple4" qsCatId="simple" csTypeId="urn:microsoft.com/office/officeart/2005/8/colors/colorful3" csCatId="colorful" phldr="1"/>
      <dgm:spPr/>
      <dgm:t>
        <a:bodyPr/>
        <a:lstStyle/>
        <a:p>
          <a:endParaRPr lang="en-US"/>
        </a:p>
      </dgm:t>
    </dgm:pt>
    <dgm:pt modelId="{9C184C9F-08B0-4493-A82F-EF1AF4655744}">
      <dgm:prSet phldrT="[Text]" custT="1"/>
      <dgm:spPr/>
      <dgm:t>
        <a:bodyPr/>
        <a:lstStyle/>
        <a:p>
          <a:r>
            <a:rPr lang="en-US" sz="2600" b="1" dirty="0"/>
            <a:t>Open Questions</a:t>
          </a:r>
        </a:p>
      </dgm:t>
    </dgm:pt>
    <dgm:pt modelId="{432A6B2D-DEDB-46E0-9A5F-D573EE9CEAA3}" type="parTrans" cxnId="{7C4B591F-5005-4487-AA51-C9DF4AF0967A}">
      <dgm:prSet/>
      <dgm:spPr/>
      <dgm:t>
        <a:bodyPr/>
        <a:lstStyle/>
        <a:p>
          <a:endParaRPr lang="en-US" sz="2600"/>
        </a:p>
      </dgm:t>
    </dgm:pt>
    <dgm:pt modelId="{D71B10F3-0470-41B6-B5AE-ACE9E95A2C39}" type="sibTrans" cxnId="{7C4B591F-5005-4487-AA51-C9DF4AF0967A}">
      <dgm:prSet/>
      <dgm:spPr/>
      <dgm:t>
        <a:bodyPr/>
        <a:lstStyle/>
        <a:p>
          <a:endParaRPr lang="en-US" sz="2600"/>
        </a:p>
      </dgm:t>
    </dgm:pt>
    <dgm:pt modelId="{E147A75A-B30D-46C2-A53B-48CF52585CBD}">
      <dgm:prSet phldrT="[Text]" custT="1"/>
      <dgm:spPr>
        <a:solidFill>
          <a:srgbClr val="92D050"/>
        </a:solidFill>
      </dgm:spPr>
      <dgm:t>
        <a:bodyPr/>
        <a:lstStyle/>
        <a:p>
          <a:r>
            <a:rPr lang="en-US" sz="2600" b="1" dirty="0"/>
            <a:t>Affirmations</a:t>
          </a:r>
        </a:p>
      </dgm:t>
    </dgm:pt>
    <dgm:pt modelId="{97C15065-B050-45ED-804F-BD3B822B9BD3}" type="parTrans" cxnId="{A11048CD-FCB0-41F1-89D1-ED10F664EF9A}">
      <dgm:prSet/>
      <dgm:spPr/>
      <dgm:t>
        <a:bodyPr/>
        <a:lstStyle/>
        <a:p>
          <a:endParaRPr lang="en-US" sz="2600"/>
        </a:p>
      </dgm:t>
    </dgm:pt>
    <dgm:pt modelId="{E2F71064-3462-47FE-A84A-77C6F51B3334}" type="sibTrans" cxnId="{A11048CD-FCB0-41F1-89D1-ED10F664EF9A}">
      <dgm:prSet/>
      <dgm:spPr/>
      <dgm:t>
        <a:bodyPr/>
        <a:lstStyle/>
        <a:p>
          <a:endParaRPr lang="en-US" sz="2600"/>
        </a:p>
      </dgm:t>
    </dgm:pt>
    <dgm:pt modelId="{1143D4DC-9179-40BD-B4F9-B86AD1AD6D1E}">
      <dgm:prSet phldrT="[Text]" custT="1"/>
      <dgm:spPr>
        <a:solidFill>
          <a:srgbClr val="7030A0"/>
        </a:solidFill>
      </dgm:spPr>
      <dgm:t>
        <a:bodyPr/>
        <a:lstStyle/>
        <a:p>
          <a:r>
            <a:rPr lang="en-US" sz="2600" b="1" dirty="0"/>
            <a:t>Reflections</a:t>
          </a:r>
        </a:p>
      </dgm:t>
    </dgm:pt>
    <dgm:pt modelId="{1CB9920F-CB3F-4753-A0D4-E9F93099E2BE}" type="parTrans" cxnId="{2DAE59CA-EA75-4326-B68E-637686B44D87}">
      <dgm:prSet/>
      <dgm:spPr/>
      <dgm:t>
        <a:bodyPr/>
        <a:lstStyle/>
        <a:p>
          <a:endParaRPr lang="en-US" sz="2600"/>
        </a:p>
      </dgm:t>
    </dgm:pt>
    <dgm:pt modelId="{5CCBC6D9-B475-4EF3-8020-7E5D4CC3E8E5}" type="sibTrans" cxnId="{2DAE59CA-EA75-4326-B68E-637686B44D87}">
      <dgm:prSet/>
      <dgm:spPr/>
      <dgm:t>
        <a:bodyPr/>
        <a:lstStyle/>
        <a:p>
          <a:endParaRPr lang="en-US" sz="2600"/>
        </a:p>
      </dgm:t>
    </dgm:pt>
    <dgm:pt modelId="{49FD576A-FFCA-4A33-A455-A107BFB8A9C4}">
      <dgm:prSet custT="1"/>
      <dgm:spPr/>
      <dgm:t>
        <a:bodyPr/>
        <a:lstStyle/>
        <a:p>
          <a:r>
            <a:rPr lang="en-US" sz="2600" b="1" dirty="0"/>
            <a:t>Summaries</a:t>
          </a:r>
        </a:p>
      </dgm:t>
    </dgm:pt>
    <dgm:pt modelId="{A365EE27-A461-4983-96BC-15060AB557D1}" type="parTrans" cxnId="{68F0460F-C5B5-48B1-903F-010EF40A60A9}">
      <dgm:prSet/>
      <dgm:spPr/>
      <dgm:t>
        <a:bodyPr/>
        <a:lstStyle/>
        <a:p>
          <a:endParaRPr lang="en-US" sz="2600"/>
        </a:p>
      </dgm:t>
    </dgm:pt>
    <dgm:pt modelId="{540EEBC0-C4E4-4443-86D5-B47E84603F28}" type="sibTrans" cxnId="{68F0460F-C5B5-48B1-903F-010EF40A60A9}">
      <dgm:prSet/>
      <dgm:spPr/>
      <dgm:t>
        <a:bodyPr/>
        <a:lstStyle/>
        <a:p>
          <a:endParaRPr lang="en-US" sz="2600"/>
        </a:p>
      </dgm:t>
    </dgm:pt>
    <dgm:pt modelId="{85D9CCD2-EA48-4493-A344-9DDE495ABF23}" type="pres">
      <dgm:prSet presAssocID="{460E6672-BB2B-4EF5-B626-7506B1EF8DFA}" presName="Name0" presStyleCnt="0">
        <dgm:presLayoutVars>
          <dgm:dir/>
          <dgm:resizeHandles val="exact"/>
        </dgm:presLayoutVars>
      </dgm:prSet>
      <dgm:spPr/>
      <dgm:t>
        <a:bodyPr/>
        <a:lstStyle/>
        <a:p>
          <a:endParaRPr lang="en-US"/>
        </a:p>
      </dgm:t>
    </dgm:pt>
    <dgm:pt modelId="{1C53D756-2BC8-481A-B010-7E3D37A5C7D8}" type="pres">
      <dgm:prSet presAssocID="{9C184C9F-08B0-4493-A82F-EF1AF4655744}" presName="node" presStyleLbl="node1" presStyleIdx="0" presStyleCnt="4" custLinFactNeighborX="12020" custLinFactNeighborY="1624">
        <dgm:presLayoutVars>
          <dgm:bulletEnabled val="1"/>
        </dgm:presLayoutVars>
      </dgm:prSet>
      <dgm:spPr/>
      <dgm:t>
        <a:bodyPr/>
        <a:lstStyle/>
        <a:p>
          <a:endParaRPr lang="en-US"/>
        </a:p>
      </dgm:t>
    </dgm:pt>
    <dgm:pt modelId="{21A887FA-96A8-453C-B388-D06DF4448D0F}" type="pres">
      <dgm:prSet presAssocID="{D71B10F3-0470-41B6-B5AE-ACE9E95A2C39}" presName="sibTrans" presStyleCnt="0"/>
      <dgm:spPr/>
    </dgm:pt>
    <dgm:pt modelId="{7CB2FCA9-1529-4A6A-9F8E-E31C69400A61}" type="pres">
      <dgm:prSet presAssocID="{E147A75A-B30D-46C2-A53B-48CF52585CBD}" presName="node" presStyleLbl="node1" presStyleIdx="1" presStyleCnt="4">
        <dgm:presLayoutVars>
          <dgm:bulletEnabled val="1"/>
        </dgm:presLayoutVars>
      </dgm:prSet>
      <dgm:spPr/>
      <dgm:t>
        <a:bodyPr/>
        <a:lstStyle/>
        <a:p>
          <a:endParaRPr lang="en-US"/>
        </a:p>
      </dgm:t>
    </dgm:pt>
    <dgm:pt modelId="{68BECF18-84BD-4899-AF3B-73739E421CB8}" type="pres">
      <dgm:prSet presAssocID="{E2F71064-3462-47FE-A84A-77C6F51B3334}" presName="sibTrans" presStyleCnt="0"/>
      <dgm:spPr/>
    </dgm:pt>
    <dgm:pt modelId="{ABCA13CD-A5ED-4446-9FE5-B55D4BCDB3DC}" type="pres">
      <dgm:prSet presAssocID="{1143D4DC-9179-40BD-B4F9-B86AD1AD6D1E}" presName="node" presStyleLbl="node1" presStyleIdx="2" presStyleCnt="4">
        <dgm:presLayoutVars>
          <dgm:bulletEnabled val="1"/>
        </dgm:presLayoutVars>
      </dgm:prSet>
      <dgm:spPr/>
      <dgm:t>
        <a:bodyPr/>
        <a:lstStyle/>
        <a:p>
          <a:endParaRPr lang="en-US"/>
        </a:p>
      </dgm:t>
    </dgm:pt>
    <dgm:pt modelId="{890CBB8E-1C87-4736-9993-732B2AAB67CE}" type="pres">
      <dgm:prSet presAssocID="{5CCBC6D9-B475-4EF3-8020-7E5D4CC3E8E5}" presName="sibTrans" presStyleCnt="0"/>
      <dgm:spPr/>
    </dgm:pt>
    <dgm:pt modelId="{A94C181B-A28B-4902-951D-290AF604420A}" type="pres">
      <dgm:prSet presAssocID="{49FD576A-FFCA-4A33-A455-A107BFB8A9C4}" presName="node" presStyleLbl="node1" presStyleIdx="3" presStyleCnt="4">
        <dgm:presLayoutVars>
          <dgm:bulletEnabled val="1"/>
        </dgm:presLayoutVars>
      </dgm:prSet>
      <dgm:spPr/>
      <dgm:t>
        <a:bodyPr/>
        <a:lstStyle/>
        <a:p>
          <a:endParaRPr lang="en-US"/>
        </a:p>
      </dgm:t>
    </dgm:pt>
  </dgm:ptLst>
  <dgm:cxnLst>
    <dgm:cxn modelId="{68F0460F-C5B5-48B1-903F-010EF40A60A9}" srcId="{460E6672-BB2B-4EF5-B626-7506B1EF8DFA}" destId="{49FD576A-FFCA-4A33-A455-A107BFB8A9C4}" srcOrd="3" destOrd="0" parTransId="{A365EE27-A461-4983-96BC-15060AB557D1}" sibTransId="{540EEBC0-C4E4-4443-86D5-B47E84603F28}"/>
    <dgm:cxn modelId="{7A27C66C-A4B1-4EB4-A161-8FC7F825A803}" type="presOf" srcId="{49FD576A-FFCA-4A33-A455-A107BFB8A9C4}" destId="{A94C181B-A28B-4902-951D-290AF604420A}" srcOrd="0" destOrd="0" presId="urn:microsoft.com/office/officeart/2005/8/layout/hList6"/>
    <dgm:cxn modelId="{A11048CD-FCB0-41F1-89D1-ED10F664EF9A}" srcId="{460E6672-BB2B-4EF5-B626-7506B1EF8DFA}" destId="{E147A75A-B30D-46C2-A53B-48CF52585CBD}" srcOrd="1" destOrd="0" parTransId="{97C15065-B050-45ED-804F-BD3B822B9BD3}" sibTransId="{E2F71064-3462-47FE-A84A-77C6F51B3334}"/>
    <dgm:cxn modelId="{E63BA445-330C-46E6-B386-85FD02C30536}" type="presOf" srcId="{460E6672-BB2B-4EF5-B626-7506B1EF8DFA}" destId="{85D9CCD2-EA48-4493-A344-9DDE495ABF23}" srcOrd="0" destOrd="0" presId="urn:microsoft.com/office/officeart/2005/8/layout/hList6"/>
    <dgm:cxn modelId="{CD8090C2-4AA3-4F89-A7BD-F371B9DE1E35}" type="presOf" srcId="{9C184C9F-08B0-4493-A82F-EF1AF4655744}" destId="{1C53D756-2BC8-481A-B010-7E3D37A5C7D8}" srcOrd="0" destOrd="0" presId="urn:microsoft.com/office/officeart/2005/8/layout/hList6"/>
    <dgm:cxn modelId="{2DAE59CA-EA75-4326-B68E-637686B44D87}" srcId="{460E6672-BB2B-4EF5-B626-7506B1EF8DFA}" destId="{1143D4DC-9179-40BD-B4F9-B86AD1AD6D1E}" srcOrd="2" destOrd="0" parTransId="{1CB9920F-CB3F-4753-A0D4-E9F93099E2BE}" sibTransId="{5CCBC6D9-B475-4EF3-8020-7E5D4CC3E8E5}"/>
    <dgm:cxn modelId="{897011FA-CC43-486B-96C0-858801CBC1C1}" type="presOf" srcId="{1143D4DC-9179-40BD-B4F9-B86AD1AD6D1E}" destId="{ABCA13CD-A5ED-4446-9FE5-B55D4BCDB3DC}" srcOrd="0" destOrd="0" presId="urn:microsoft.com/office/officeart/2005/8/layout/hList6"/>
    <dgm:cxn modelId="{CD0D56E8-F332-436B-A707-EB1EA4619271}" type="presOf" srcId="{E147A75A-B30D-46C2-A53B-48CF52585CBD}" destId="{7CB2FCA9-1529-4A6A-9F8E-E31C69400A61}" srcOrd="0" destOrd="0" presId="urn:microsoft.com/office/officeart/2005/8/layout/hList6"/>
    <dgm:cxn modelId="{7C4B591F-5005-4487-AA51-C9DF4AF0967A}" srcId="{460E6672-BB2B-4EF5-B626-7506B1EF8DFA}" destId="{9C184C9F-08B0-4493-A82F-EF1AF4655744}" srcOrd="0" destOrd="0" parTransId="{432A6B2D-DEDB-46E0-9A5F-D573EE9CEAA3}" sibTransId="{D71B10F3-0470-41B6-B5AE-ACE9E95A2C39}"/>
    <dgm:cxn modelId="{B08F09F0-0BD6-4565-B286-D4F35F733FDB}" type="presParOf" srcId="{85D9CCD2-EA48-4493-A344-9DDE495ABF23}" destId="{1C53D756-2BC8-481A-B010-7E3D37A5C7D8}" srcOrd="0" destOrd="0" presId="urn:microsoft.com/office/officeart/2005/8/layout/hList6"/>
    <dgm:cxn modelId="{A71399F2-ECE7-49D2-BFA9-C3A0350630B9}" type="presParOf" srcId="{85D9CCD2-EA48-4493-A344-9DDE495ABF23}" destId="{21A887FA-96A8-453C-B388-D06DF4448D0F}" srcOrd="1" destOrd="0" presId="urn:microsoft.com/office/officeart/2005/8/layout/hList6"/>
    <dgm:cxn modelId="{FE46FA93-18BB-4E0A-8799-BB84CDE2C222}" type="presParOf" srcId="{85D9CCD2-EA48-4493-A344-9DDE495ABF23}" destId="{7CB2FCA9-1529-4A6A-9F8E-E31C69400A61}" srcOrd="2" destOrd="0" presId="urn:microsoft.com/office/officeart/2005/8/layout/hList6"/>
    <dgm:cxn modelId="{1A24B9DE-BBAC-4D1B-8B68-0D7E2E7E4BA4}" type="presParOf" srcId="{85D9CCD2-EA48-4493-A344-9DDE495ABF23}" destId="{68BECF18-84BD-4899-AF3B-73739E421CB8}" srcOrd="3" destOrd="0" presId="urn:microsoft.com/office/officeart/2005/8/layout/hList6"/>
    <dgm:cxn modelId="{140F951A-13F6-4ABC-92A6-19E420D61501}" type="presParOf" srcId="{85D9CCD2-EA48-4493-A344-9DDE495ABF23}" destId="{ABCA13CD-A5ED-4446-9FE5-B55D4BCDB3DC}" srcOrd="4" destOrd="0" presId="urn:microsoft.com/office/officeart/2005/8/layout/hList6"/>
    <dgm:cxn modelId="{4669A2F5-6E20-41AA-A2BE-4023A23EBBD8}" type="presParOf" srcId="{85D9CCD2-EA48-4493-A344-9DDE495ABF23}" destId="{890CBB8E-1C87-4736-9993-732B2AAB67CE}" srcOrd="5" destOrd="0" presId="urn:microsoft.com/office/officeart/2005/8/layout/hList6"/>
    <dgm:cxn modelId="{D35C53D5-F76E-4351-8E31-85BD4DCA984A}" type="presParOf" srcId="{85D9CCD2-EA48-4493-A344-9DDE495ABF23}" destId="{A94C181B-A28B-4902-951D-290AF604420A}"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873B52C-B671-40E9-8900-C32A4A981FA9}" type="doc">
      <dgm:prSet loTypeId="urn:microsoft.com/office/officeart/2005/8/layout/vList6" loCatId="list" qsTypeId="urn:microsoft.com/office/officeart/2005/8/quickstyle/simple2" qsCatId="simple" csTypeId="urn:microsoft.com/office/officeart/2005/8/colors/colorful1" csCatId="colorful" phldr="1"/>
      <dgm:spPr/>
      <dgm:t>
        <a:bodyPr/>
        <a:lstStyle/>
        <a:p>
          <a:endParaRPr lang="en-US"/>
        </a:p>
      </dgm:t>
    </dgm:pt>
    <dgm:pt modelId="{801D5780-CC13-4489-8A7F-94DD6F21B2AE}">
      <dgm:prSet phldrT="[Text]" custT="1"/>
      <dgm:spPr/>
      <dgm:t>
        <a:bodyPr/>
        <a:lstStyle/>
        <a:p>
          <a:pPr algn="l"/>
          <a:r>
            <a:rPr lang="en-US" sz="2400" b="1" u="sng" dirty="0"/>
            <a:t>D</a:t>
          </a:r>
          <a:r>
            <a:rPr lang="en-US" sz="2400" b="1" dirty="0"/>
            <a:t>esire</a:t>
          </a:r>
        </a:p>
      </dgm:t>
    </dgm:pt>
    <dgm:pt modelId="{2B90EB86-A141-4584-B527-852C2FC23216}" type="parTrans" cxnId="{DA67BB29-4E10-480E-99F1-8A935CB3894C}">
      <dgm:prSet/>
      <dgm:spPr/>
      <dgm:t>
        <a:bodyPr/>
        <a:lstStyle/>
        <a:p>
          <a:endParaRPr lang="en-US" sz="1800" b="1">
            <a:solidFill>
              <a:schemeClr val="bg1"/>
            </a:solidFill>
          </a:endParaRPr>
        </a:p>
      </dgm:t>
    </dgm:pt>
    <dgm:pt modelId="{91A15F07-726F-467B-AC37-58F3944E2D8A}" type="sibTrans" cxnId="{DA67BB29-4E10-480E-99F1-8A935CB3894C}">
      <dgm:prSet/>
      <dgm:spPr/>
      <dgm:t>
        <a:bodyPr/>
        <a:lstStyle/>
        <a:p>
          <a:endParaRPr lang="en-US" sz="1800" b="1">
            <a:solidFill>
              <a:schemeClr val="bg1"/>
            </a:solidFill>
          </a:endParaRPr>
        </a:p>
      </dgm:t>
    </dgm:pt>
    <dgm:pt modelId="{B66F9DD9-108C-4BA6-86FA-08A31EEA0815}">
      <dgm:prSet phldrT="[Text]" custT="1"/>
      <dgm:spPr/>
      <dgm:t>
        <a:bodyPr/>
        <a:lstStyle/>
        <a:p>
          <a:pPr algn="l"/>
          <a:r>
            <a:rPr lang="en-US" sz="2400" b="1" u="sng" dirty="0"/>
            <a:t>R</a:t>
          </a:r>
          <a:r>
            <a:rPr lang="en-US" sz="2400" b="1" dirty="0"/>
            <a:t>easons</a:t>
          </a:r>
        </a:p>
      </dgm:t>
    </dgm:pt>
    <dgm:pt modelId="{88465240-C79E-4955-956E-1C13541C2AE8}" type="parTrans" cxnId="{F4B025A2-FF0F-4A4E-B90F-3880324825F3}">
      <dgm:prSet/>
      <dgm:spPr/>
      <dgm:t>
        <a:bodyPr/>
        <a:lstStyle/>
        <a:p>
          <a:endParaRPr lang="en-US" sz="1800" b="1">
            <a:solidFill>
              <a:schemeClr val="bg1"/>
            </a:solidFill>
          </a:endParaRPr>
        </a:p>
      </dgm:t>
    </dgm:pt>
    <dgm:pt modelId="{09634DC4-B4C7-439B-936E-FBC8A6A94AB9}" type="sibTrans" cxnId="{F4B025A2-FF0F-4A4E-B90F-3880324825F3}">
      <dgm:prSet/>
      <dgm:spPr/>
      <dgm:t>
        <a:bodyPr/>
        <a:lstStyle/>
        <a:p>
          <a:endParaRPr lang="en-US" sz="1800" b="1">
            <a:solidFill>
              <a:schemeClr val="bg1"/>
            </a:solidFill>
          </a:endParaRPr>
        </a:p>
      </dgm:t>
    </dgm:pt>
    <dgm:pt modelId="{E8528BA7-CE33-4086-B694-0C23AABBE68B}">
      <dgm:prSet phldrT="[Text]" custT="1"/>
      <dgm:spPr/>
      <dgm:t>
        <a:bodyPr/>
        <a:lstStyle/>
        <a:p>
          <a:pPr algn="l"/>
          <a:r>
            <a:rPr lang="en-US" sz="2400" b="1" u="sng" dirty="0"/>
            <a:t>N</a:t>
          </a:r>
          <a:r>
            <a:rPr lang="en-US" sz="2400" b="1" dirty="0"/>
            <a:t>eed</a:t>
          </a:r>
        </a:p>
      </dgm:t>
    </dgm:pt>
    <dgm:pt modelId="{BF27D6EA-FC13-4BC9-8CF2-58685EFE0B59}" type="parTrans" cxnId="{B6DD9C2F-1E23-48F7-A442-10F14F8D2707}">
      <dgm:prSet/>
      <dgm:spPr/>
      <dgm:t>
        <a:bodyPr/>
        <a:lstStyle/>
        <a:p>
          <a:endParaRPr lang="en-US" sz="1800" b="1">
            <a:solidFill>
              <a:schemeClr val="bg1"/>
            </a:solidFill>
          </a:endParaRPr>
        </a:p>
      </dgm:t>
    </dgm:pt>
    <dgm:pt modelId="{D638A2DA-6243-46D2-98A6-47963C15F292}" type="sibTrans" cxnId="{B6DD9C2F-1E23-48F7-A442-10F14F8D2707}">
      <dgm:prSet/>
      <dgm:spPr/>
      <dgm:t>
        <a:bodyPr/>
        <a:lstStyle/>
        <a:p>
          <a:endParaRPr lang="en-US" sz="1800" b="1">
            <a:solidFill>
              <a:schemeClr val="bg1"/>
            </a:solidFill>
          </a:endParaRPr>
        </a:p>
      </dgm:t>
    </dgm:pt>
    <dgm:pt modelId="{AFDC1832-C01A-4901-8429-699494D47889}">
      <dgm:prSet phldrT="[Text]" custT="1"/>
      <dgm:spPr/>
      <dgm:t>
        <a:bodyPr/>
        <a:lstStyle/>
        <a:p>
          <a:pPr algn="l"/>
          <a:r>
            <a:rPr lang="en-US" sz="2400" b="1" u="sng" dirty="0"/>
            <a:t>C</a:t>
          </a:r>
          <a:r>
            <a:rPr lang="en-US" sz="2400" b="1" dirty="0"/>
            <a:t>ommitment</a:t>
          </a:r>
        </a:p>
      </dgm:t>
    </dgm:pt>
    <dgm:pt modelId="{27BF8008-41F7-4585-9B49-8ADE26F7E9A0}" type="parTrans" cxnId="{582732DB-792E-4903-BD91-92F0084C7872}">
      <dgm:prSet/>
      <dgm:spPr/>
      <dgm:t>
        <a:bodyPr/>
        <a:lstStyle/>
        <a:p>
          <a:endParaRPr lang="en-US" sz="1800" b="1">
            <a:solidFill>
              <a:schemeClr val="bg1"/>
            </a:solidFill>
          </a:endParaRPr>
        </a:p>
      </dgm:t>
    </dgm:pt>
    <dgm:pt modelId="{DC6940E4-ABC9-4F69-8D44-23BA6ADBCD7E}" type="sibTrans" cxnId="{582732DB-792E-4903-BD91-92F0084C7872}">
      <dgm:prSet/>
      <dgm:spPr/>
      <dgm:t>
        <a:bodyPr/>
        <a:lstStyle/>
        <a:p>
          <a:endParaRPr lang="en-US" sz="1800" b="1">
            <a:solidFill>
              <a:schemeClr val="bg1"/>
            </a:solidFill>
          </a:endParaRPr>
        </a:p>
      </dgm:t>
    </dgm:pt>
    <dgm:pt modelId="{A60DCFB5-CE0A-406A-9F55-909D5E3A5E0E}">
      <dgm:prSet phldrT="[Text]" custT="1"/>
      <dgm:spPr/>
      <dgm:t>
        <a:bodyPr/>
        <a:lstStyle/>
        <a:p>
          <a:pPr algn="l"/>
          <a:r>
            <a:rPr lang="en-US" sz="2400" b="1" u="sng" dirty="0"/>
            <a:t>S</a:t>
          </a:r>
          <a:r>
            <a:rPr lang="en-US" sz="2400" b="1" dirty="0"/>
            <a:t>teps</a:t>
          </a:r>
        </a:p>
      </dgm:t>
    </dgm:pt>
    <dgm:pt modelId="{AA672526-3238-4B04-ADD0-A77987BFFE3A}" type="parTrans" cxnId="{10FFC2CA-7DE4-4946-840E-56EF5E92B9F1}">
      <dgm:prSet/>
      <dgm:spPr/>
      <dgm:t>
        <a:bodyPr/>
        <a:lstStyle/>
        <a:p>
          <a:endParaRPr lang="en-US" sz="1800" b="1">
            <a:solidFill>
              <a:schemeClr val="bg1"/>
            </a:solidFill>
          </a:endParaRPr>
        </a:p>
      </dgm:t>
    </dgm:pt>
    <dgm:pt modelId="{F8237D5F-245B-4689-AF3E-CA266C30DE4B}" type="sibTrans" cxnId="{10FFC2CA-7DE4-4946-840E-56EF5E92B9F1}">
      <dgm:prSet/>
      <dgm:spPr/>
      <dgm:t>
        <a:bodyPr/>
        <a:lstStyle/>
        <a:p>
          <a:endParaRPr lang="en-US" sz="1800" b="1">
            <a:solidFill>
              <a:schemeClr val="bg1"/>
            </a:solidFill>
          </a:endParaRPr>
        </a:p>
      </dgm:t>
    </dgm:pt>
    <dgm:pt modelId="{27D3C62B-0E08-4827-903C-9CC3237D0737}">
      <dgm:prSet custT="1"/>
      <dgm:spPr/>
      <dgm:t>
        <a:bodyPr/>
        <a:lstStyle/>
        <a:p>
          <a:pPr algn="l"/>
          <a:r>
            <a:rPr lang="en-US" sz="2400" b="1" u="sng" dirty="0"/>
            <a:t>A</a:t>
          </a:r>
          <a:r>
            <a:rPr lang="en-US" sz="2400" b="1" dirty="0"/>
            <a:t>bility</a:t>
          </a:r>
        </a:p>
      </dgm:t>
    </dgm:pt>
    <dgm:pt modelId="{9D157F27-85B3-45A0-9D27-B05679478433}" type="parTrans" cxnId="{D4EC785C-C37E-422B-BCDC-BC8D3F49E313}">
      <dgm:prSet/>
      <dgm:spPr/>
      <dgm:t>
        <a:bodyPr/>
        <a:lstStyle/>
        <a:p>
          <a:endParaRPr lang="en-US" sz="1800" b="1">
            <a:solidFill>
              <a:schemeClr val="bg1"/>
            </a:solidFill>
          </a:endParaRPr>
        </a:p>
      </dgm:t>
    </dgm:pt>
    <dgm:pt modelId="{83C4D874-B92C-4522-AC29-0C5BACF7B552}" type="sibTrans" cxnId="{D4EC785C-C37E-422B-BCDC-BC8D3F49E313}">
      <dgm:prSet/>
      <dgm:spPr/>
      <dgm:t>
        <a:bodyPr/>
        <a:lstStyle/>
        <a:p>
          <a:endParaRPr lang="en-US" sz="1800" b="1">
            <a:solidFill>
              <a:schemeClr val="bg1"/>
            </a:solidFill>
          </a:endParaRPr>
        </a:p>
      </dgm:t>
    </dgm:pt>
    <dgm:pt modelId="{9CD7353C-B223-4A3A-B482-9CBF9E452B1D}">
      <dgm:prSet/>
      <dgm:spPr/>
      <dgm:t>
        <a:bodyPr/>
        <a:lstStyle/>
        <a:p>
          <a:r>
            <a:rPr lang="en-US" dirty="0"/>
            <a:t>I want to…</a:t>
          </a:r>
        </a:p>
      </dgm:t>
    </dgm:pt>
    <dgm:pt modelId="{B19A7508-99AF-4B64-820C-CBB0977C94C7}" type="parTrans" cxnId="{11A5BADC-3DC2-4D3F-8B44-AD33D490B811}">
      <dgm:prSet/>
      <dgm:spPr/>
      <dgm:t>
        <a:bodyPr/>
        <a:lstStyle/>
        <a:p>
          <a:endParaRPr lang="en-US"/>
        </a:p>
      </dgm:t>
    </dgm:pt>
    <dgm:pt modelId="{32B6B0C2-F2DF-4C0A-BA57-AEC950DAF696}" type="sibTrans" cxnId="{11A5BADC-3DC2-4D3F-8B44-AD33D490B811}">
      <dgm:prSet/>
      <dgm:spPr/>
      <dgm:t>
        <a:bodyPr/>
        <a:lstStyle/>
        <a:p>
          <a:endParaRPr lang="en-US"/>
        </a:p>
      </dgm:t>
    </dgm:pt>
    <dgm:pt modelId="{D9E4ABBE-BF4A-4807-A5BC-4C45848C9024}">
      <dgm:prSet/>
      <dgm:spPr/>
      <dgm:t>
        <a:bodyPr/>
        <a:lstStyle/>
        <a:p>
          <a:r>
            <a:rPr lang="en-US" dirty="0"/>
            <a:t>I could or might be able to…</a:t>
          </a:r>
        </a:p>
      </dgm:t>
    </dgm:pt>
    <dgm:pt modelId="{C6419E7A-A0E9-4C10-8197-06CFF93405EC}" type="parTrans" cxnId="{006E0F21-7D48-47F4-A373-23E20F97E9CA}">
      <dgm:prSet/>
      <dgm:spPr/>
      <dgm:t>
        <a:bodyPr/>
        <a:lstStyle/>
        <a:p>
          <a:endParaRPr lang="en-US"/>
        </a:p>
      </dgm:t>
    </dgm:pt>
    <dgm:pt modelId="{29467256-7C35-4CD4-9283-4500B2D54F24}" type="sibTrans" cxnId="{006E0F21-7D48-47F4-A373-23E20F97E9CA}">
      <dgm:prSet/>
      <dgm:spPr/>
      <dgm:t>
        <a:bodyPr/>
        <a:lstStyle/>
        <a:p>
          <a:endParaRPr lang="en-US"/>
        </a:p>
      </dgm:t>
    </dgm:pt>
    <dgm:pt modelId="{1BE9F411-5E3E-4632-A4A6-4B318E13722B}">
      <dgm:prSet/>
      <dgm:spPr/>
      <dgm:t>
        <a:bodyPr/>
        <a:lstStyle/>
        <a:p>
          <a:r>
            <a:rPr lang="en-US" dirty="0"/>
            <a:t>Things would be better if I …</a:t>
          </a:r>
        </a:p>
      </dgm:t>
    </dgm:pt>
    <dgm:pt modelId="{F7FE86FE-F22F-4F5E-9159-2638C16460A3}" type="parTrans" cxnId="{444E2E0D-26A5-4F9A-B942-8C574F5DEAE3}">
      <dgm:prSet/>
      <dgm:spPr/>
      <dgm:t>
        <a:bodyPr/>
        <a:lstStyle/>
        <a:p>
          <a:endParaRPr lang="en-US"/>
        </a:p>
      </dgm:t>
    </dgm:pt>
    <dgm:pt modelId="{ECF973A0-5E7C-43B8-8D78-AA7B1E149CB4}" type="sibTrans" cxnId="{444E2E0D-26A5-4F9A-B942-8C574F5DEAE3}">
      <dgm:prSet/>
      <dgm:spPr/>
      <dgm:t>
        <a:bodyPr/>
        <a:lstStyle/>
        <a:p>
          <a:endParaRPr lang="en-US"/>
        </a:p>
      </dgm:t>
    </dgm:pt>
    <dgm:pt modelId="{0F119C57-8D4C-4FA3-91FF-A7A9CE6802D3}">
      <dgm:prSet/>
      <dgm:spPr/>
      <dgm:t>
        <a:bodyPr/>
        <a:lstStyle/>
        <a:p>
          <a:r>
            <a:rPr lang="en-US" dirty="0"/>
            <a:t>I really should…</a:t>
          </a:r>
        </a:p>
      </dgm:t>
    </dgm:pt>
    <dgm:pt modelId="{6288B39C-4744-4FF2-B88E-555C8BCFC4DB}" type="parTrans" cxnId="{368FE04B-CC87-4688-88E7-4B3998440FBC}">
      <dgm:prSet/>
      <dgm:spPr/>
      <dgm:t>
        <a:bodyPr/>
        <a:lstStyle/>
        <a:p>
          <a:endParaRPr lang="en-US"/>
        </a:p>
      </dgm:t>
    </dgm:pt>
    <dgm:pt modelId="{F746EB0B-2BC2-4C49-8F30-FD357B9EDE52}" type="sibTrans" cxnId="{368FE04B-CC87-4688-88E7-4B3998440FBC}">
      <dgm:prSet/>
      <dgm:spPr/>
      <dgm:t>
        <a:bodyPr/>
        <a:lstStyle/>
        <a:p>
          <a:endParaRPr lang="en-US"/>
        </a:p>
      </dgm:t>
    </dgm:pt>
    <dgm:pt modelId="{041AF597-72E1-40EB-BAD0-084548FFF982}">
      <dgm:prSet/>
      <dgm:spPr/>
      <dgm:t>
        <a:bodyPr/>
        <a:lstStyle/>
        <a:p>
          <a:r>
            <a:rPr lang="en-US" dirty="0"/>
            <a:t>I am ready to…</a:t>
          </a:r>
        </a:p>
      </dgm:t>
    </dgm:pt>
    <dgm:pt modelId="{D520EF41-63D6-483A-9FC4-635BE193CC6A}" type="parTrans" cxnId="{6F2E8D45-4552-47A3-AC4D-D6CE86CAA4EB}">
      <dgm:prSet/>
      <dgm:spPr/>
      <dgm:t>
        <a:bodyPr/>
        <a:lstStyle/>
        <a:p>
          <a:endParaRPr lang="en-US"/>
        </a:p>
      </dgm:t>
    </dgm:pt>
    <dgm:pt modelId="{37CFC555-8D74-4BAD-8EC8-6E8824F28201}" type="sibTrans" cxnId="{6F2E8D45-4552-47A3-AC4D-D6CE86CAA4EB}">
      <dgm:prSet/>
      <dgm:spPr/>
      <dgm:t>
        <a:bodyPr/>
        <a:lstStyle/>
        <a:p>
          <a:endParaRPr lang="en-US"/>
        </a:p>
      </dgm:t>
    </dgm:pt>
    <dgm:pt modelId="{D915C368-E669-45B9-B9D6-93711C2466AC}">
      <dgm:prSet/>
      <dgm:spPr/>
      <dgm:t>
        <a:bodyPr/>
        <a:lstStyle/>
        <a:p>
          <a:r>
            <a:rPr lang="en-US" dirty="0"/>
            <a:t>This week I started…</a:t>
          </a:r>
        </a:p>
      </dgm:t>
    </dgm:pt>
    <dgm:pt modelId="{74DD5D0B-A38B-4091-AC89-2C4E2486211E}" type="parTrans" cxnId="{E48331E9-5E49-4DEB-B727-84B57001DD2E}">
      <dgm:prSet/>
      <dgm:spPr/>
      <dgm:t>
        <a:bodyPr/>
        <a:lstStyle/>
        <a:p>
          <a:endParaRPr lang="en-US"/>
        </a:p>
      </dgm:t>
    </dgm:pt>
    <dgm:pt modelId="{9956B480-AA7D-408C-98C8-E09D66B46926}" type="sibTrans" cxnId="{E48331E9-5E49-4DEB-B727-84B57001DD2E}">
      <dgm:prSet/>
      <dgm:spPr/>
      <dgm:t>
        <a:bodyPr/>
        <a:lstStyle/>
        <a:p>
          <a:endParaRPr lang="en-US"/>
        </a:p>
      </dgm:t>
    </dgm:pt>
    <dgm:pt modelId="{BC6CDA09-102C-494B-A479-7BB537BC17F4}" type="pres">
      <dgm:prSet presAssocID="{2873B52C-B671-40E9-8900-C32A4A981FA9}" presName="Name0" presStyleCnt="0">
        <dgm:presLayoutVars>
          <dgm:dir/>
          <dgm:animLvl val="lvl"/>
          <dgm:resizeHandles/>
        </dgm:presLayoutVars>
      </dgm:prSet>
      <dgm:spPr/>
      <dgm:t>
        <a:bodyPr/>
        <a:lstStyle/>
        <a:p>
          <a:endParaRPr lang="en-US"/>
        </a:p>
      </dgm:t>
    </dgm:pt>
    <dgm:pt modelId="{AE5A5BF7-0817-412D-B63F-A522196B83F0}" type="pres">
      <dgm:prSet presAssocID="{801D5780-CC13-4489-8A7F-94DD6F21B2AE}" presName="linNode" presStyleCnt="0"/>
      <dgm:spPr/>
    </dgm:pt>
    <dgm:pt modelId="{AAC6A000-89C7-46EA-A439-04059D8C143C}" type="pres">
      <dgm:prSet presAssocID="{801D5780-CC13-4489-8A7F-94DD6F21B2AE}" presName="parentShp" presStyleLbl="node1" presStyleIdx="0" presStyleCnt="6">
        <dgm:presLayoutVars>
          <dgm:bulletEnabled val="1"/>
        </dgm:presLayoutVars>
      </dgm:prSet>
      <dgm:spPr/>
      <dgm:t>
        <a:bodyPr/>
        <a:lstStyle/>
        <a:p>
          <a:endParaRPr lang="en-US"/>
        </a:p>
      </dgm:t>
    </dgm:pt>
    <dgm:pt modelId="{5C931C3A-7EB1-417A-9F36-B396DE69183F}" type="pres">
      <dgm:prSet presAssocID="{801D5780-CC13-4489-8A7F-94DD6F21B2AE}" presName="childShp" presStyleLbl="bgAccFollowNode1" presStyleIdx="0" presStyleCnt="6">
        <dgm:presLayoutVars>
          <dgm:bulletEnabled val="1"/>
        </dgm:presLayoutVars>
      </dgm:prSet>
      <dgm:spPr/>
      <dgm:t>
        <a:bodyPr/>
        <a:lstStyle/>
        <a:p>
          <a:endParaRPr lang="en-US"/>
        </a:p>
      </dgm:t>
    </dgm:pt>
    <dgm:pt modelId="{413A336F-31EC-47B3-8F19-6ECD4F35AF08}" type="pres">
      <dgm:prSet presAssocID="{91A15F07-726F-467B-AC37-58F3944E2D8A}" presName="spacing" presStyleCnt="0"/>
      <dgm:spPr/>
    </dgm:pt>
    <dgm:pt modelId="{4BDBB7D1-696A-4E79-9C19-BCF1AC617F60}" type="pres">
      <dgm:prSet presAssocID="{27D3C62B-0E08-4827-903C-9CC3237D0737}" presName="linNode" presStyleCnt="0"/>
      <dgm:spPr/>
    </dgm:pt>
    <dgm:pt modelId="{D37C3BEC-16F1-45B7-8BBF-12065C8CC8DB}" type="pres">
      <dgm:prSet presAssocID="{27D3C62B-0E08-4827-903C-9CC3237D0737}" presName="parentShp" presStyleLbl="node1" presStyleIdx="1" presStyleCnt="6">
        <dgm:presLayoutVars>
          <dgm:bulletEnabled val="1"/>
        </dgm:presLayoutVars>
      </dgm:prSet>
      <dgm:spPr/>
      <dgm:t>
        <a:bodyPr/>
        <a:lstStyle/>
        <a:p>
          <a:endParaRPr lang="en-US"/>
        </a:p>
      </dgm:t>
    </dgm:pt>
    <dgm:pt modelId="{26198AA4-37AF-4729-8365-5F2E4B459DCA}" type="pres">
      <dgm:prSet presAssocID="{27D3C62B-0E08-4827-903C-9CC3237D0737}" presName="childShp" presStyleLbl="bgAccFollowNode1" presStyleIdx="1" presStyleCnt="6">
        <dgm:presLayoutVars>
          <dgm:bulletEnabled val="1"/>
        </dgm:presLayoutVars>
      </dgm:prSet>
      <dgm:spPr/>
      <dgm:t>
        <a:bodyPr/>
        <a:lstStyle/>
        <a:p>
          <a:endParaRPr lang="en-US"/>
        </a:p>
      </dgm:t>
    </dgm:pt>
    <dgm:pt modelId="{4D4578D2-E0C9-42A0-AB52-F870AD8B1E02}" type="pres">
      <dgm:prSet presAssocID="{83C4D874-B92C-4522-AC29-0C5BACF7B552}" presName="spacing" presStyleCnt="0"/>
      <dgm:spPr/>
    </dgm:pt>
    <dgm:pt modelId="{1834332C-7A15-4FA7-8ED7-7C36C0444B63}" type="pres">
      <dgm:prSet presAssocID="{B66F9DD9-108C-4BA6-86FA-08A31EEA0815}" presName="linNode" presStyleCnt="0"/>
      <dgm:spPr/>
    </dgm:pt>
    <dgm:pt modelId="{EA33788D-E7BA-48AE-B55C-2E39AABC94D8}" type="pres">
      <dgm:prSet presAssocID="{B66F9DD9-108C-4BA6-86FA-08A31EEA0815}" presName="parentShp" presStyleLbl="node1" presStyleIdx="2" presStyleCnt="6">
        <dgm:presLayoutVars>
          <dgm:bulletEnabled val="1"/>
        </dgm:presLayoutVars>
      </dgm:prSet>
      <dgm:spPr/>
      <dgm:t>
        <a:bodyPr/>
        <a:lstStyle/>
        <a:p>
          <a:endParaRPr lang="en-US"/>
        </a:p>
      </dgm:t>
    </dgm:pt>
    <dgm:pt modelId="{B7C4262F-78E3-4E2A-B134-F7999357BCCD}" type="pres">
      <dgm:prSet presAssocID="{B66F9DD9-108C-4BA6-86FA-08A31EEA0815}" presName="childShp" presStyleLbl="bgAccFollowNode1" presStyleIdx="2" presStyleCnt="6">
        <dgm:presLayoutVars>
          <dgm:bulletEnabled val="1"/>
        </dgm:presLayoutVars>
      </dgm:prSet>
      <dgm:spPr/>
      <dgm:t>
        <a:bodyPr/>
        <a:lstStyle/>
        <a:p>
          <a:endParaRPr lang="en-US"/>
        </a:p>
      </dgm:t>
    </dgm:pt>
    <dgm:pt modelId="{9EB6F967-1030-4B5E-83C8-0FEFBD86BBDE}" type="pres">
      <dgm:prSet presAssocID="{09634DC4-B4C7-439B-936E-FBC8A6A94AB9}" presName="spacing" presStyleCnt="0"/>
      <dgm:spPr/>
    </dgm:pt>
    <dgm:pt modelId="{21619704-508E-4857-95DA-0A861A6FA6F3}" type="pres">
      <dgm:prSet presAssocID="{E8528BA7-CE33-4086-B694-0C23AABBE68B}" presName="linNode" presStyleCnt="0"/>
      <dgm:spPr/>
    </dgm:pt>
    <dgm:pt modelId="{92B16A30-468C-406A-A95B-D8649D480065}" type="pres">
      <dgm:prSet presAssocID="{E8528BA7-CE33-4086-B694-0C23AABBE68B}" presName="parentShp" presStyleLbl="node1" presStyleIdx="3" presStyleCnt="6">
        <dgm:presLayoutVars>
          <dgm:bulletEnabled val="1"/>
        </dgm:presLayoutVars>
      </dgm:prSet>
      <dgm:spPr/>
      <dgm:t>
        <a:bodyPr/>
        <a:lstStyle/>
        <a:p>
          <a:endParaRPr lang="en-US"/>
        </a:p>
      </dgm:t>
    </dgm:pt>
    <dgm:pt modelId="{CC3F9B7E-427C-4E74-9EA8-9EA0E64CBF6C}" type="pres">
      <dgm:prSet presAssocID="{E8528BA7-CE33-4086-B694-0C23AABBE68B}" presName="childShp" presStyleLbl="bgAccFollowNode1" presStyleIdx="3" presStyleCnt="6">
        <dgm:presLayoutVars>
          <dgm:bulletEnabled val="1"/>
        </dgm:presLayoutVars>
      </dgm:prSet>
      <dgm:spPr/>
      <dgm:t>
        <a:bodyPr/>
        <a:lstStyle/>
        <a:p>
          <a:endParaRPr lang="en-US"/>
        </a:p>
      </dgm:t>
    </dgm:pt>
    <dgm:pt modelId="{A80162FD-15F6-4B28-B036-B52ED6ADBDAE}" type="pres">
      <dgm:prSet presAssocID="{D638A2DA-6243-46D2-98A6-47963C15F292}" presName="spacing" presStyleCnt="0"/>
      <dgm:spPr/>
    </dgm:pt>
    <dgm:pt modelId="{0016A557-7855-4ABD-B21C-B2436FAB59D4}" type="pres">
      <dgm:prSet presAssocID="{AFDC1832-C01A-4901-8429-699494D47889}" presName="linNode" presStyleCnt="0"/>
      <dgm:spPr/>
    </dgm:pt>
    <dgm:pt modelId="{FC144680-E157-4EA1-8944-02C0A003927A}" type="pres">
      <dgm:prSet presAssocID="{AFDC1832-C01A-4901-8429-699494D47889}" presName="parentShp" presStyleLbl="node1" presStyleIdx="4" presStyleCnt="6">
        <dgm:presLayoutVars>
          <dgm:bulletEnabled val="1"/>
        </dgm:presLayoutVars>
      </dgm:prSet>
      <dgm:spPr/>
      <dgm:t>
        <a:bodyPr/>
        <a:lstStyle/>
        <a:p>
          <a:endParaRPr lang="en-US"/>
        </a:p>
      </dgm:t>
    </dgm:pt>
    <dgm:pt modelId="{56AE2A47-35FC-4358-AE37-25842F954CFF}" type="pres">
      <dgm:prSet presAssocID="{AFDC1832-C01A-4901-8429-699494D47889}" presName="childShp" presStyleLbl="bgAccFollowNode1" presStyleIdx="4" presStyleCnt="6">
        <dgm:presLayoutVars>
          <dgm:bulletEnabled val="1"/>
        </dgm:presLayoutVars>
      </dgm:prSet>
      <dgm:spPr/>
      <dgm:t>
        <a:bodyPr/>
        <a:lstStyle/>
        <a:p>
          <a:endParaRPr lang="en-US"/>
        </a:p>
      </dgm:t>
    </dgm:pt>
    <dgm:pt modelId="{C31ADD51-172A-4885-AE89-C66885ECDD8D}" type="pres">
      <dgm:prSet presAssocID="{DC6940E4-ABC9-4F69-8D44-23BA6ADBCD7E}" presName="spacing" presStyleCnt="0"/>
      <dgm:spPr/>
    </dgm:pt>
    <dgm:pt modelId="{638DCEAF-525B-4C07-A5C4-E6CE907B9C32}" type="pres">
      <dgm:prSet presAssocID="{A60DCFB5-CE0A-406A-9F55-909D5E3A5E0E}" presName="linNode" presStyleCnt="0"/>
      <dgm:spPr/>
    </dgm:pt>
    <dgm:pt modelId="{ABA26274-2520-4DFF-ABB5-417AE058C3DB}" type="pres">
      <dgm:prSet presAssocID="{A60DCFB5-CE0A-406A-9F55-909D5E3A5E0E}" presName="parentShp" presStyleLbl="node1" presStyleIdx="5" presStyleCnt="6">
        <dgm:presLayoutVars>
          <dgm:bulletEnabled val="1"/>
        </dgm:presLayoutVars>
      </dgm:prSet>
      <dgm:spPr/>
      <dgm:t>
        <a:bodyPr/>
        <a:lstStyle/>
        <a:p>
          <a:endParaRPr lang="en-US"/>
        </a:p>
      </dgm:t>
    </dgm:pt>
    <dgm:pt modelId="{F05C4C03-EF72-40A4-9C2C-C08F2C0A391C}" type="pres">
      <dgm:prSet presAssocID="{A60DCFB5-CE0A-406A-9F55-909D5E3A5E0E}" presName="childShp" presStyleLbl="bgAccFollowNode1" presStyleIdx="5" presStyleCnt="6">
        <dgm:presLayoutVars>
          <dgm:bulletEnabled val="1"/>
        </dgm:presLayoutVars>
      </dgm:prSet>
      <dgm:spPr/>
      <dgm:t>
        <a:bodyPr/>
        <a:lstStyle/>
        <a:p>
          <a:endParaRPr lang="en-US"/>
        </a:p>
      </dgm:t>
    </dgm:pt>
  </dgm:ptLst>
  <dgm:cxnLst>
    <dgm:cxn modelId="{F4CA0552-F42A-4562-B1A1-24C80EF532A7}" type="presOf" srcId="{1BE9F411-5E3E-4632-A4A6-4B318E13722B}" destId="{B7C4262F-78E3-4E2A-B134-F7999357BCCD}" srcOrd="0" destOrd="0" presId="urn:microsoft.com/office/officeart/2005/8/layout/vList6"/>
    <dgm:cxn modelId="{D4EC785C-C37E-422B-BCDC-BC8D3F49E313}" srcId="{2873B52C-B671-40E9-8900-C32A4A981FA9}" destId="{27D3C62B-0E08-4827-903C-9CC3237D0737}" srcOrd="1" destOrd="0" parTransId="{9D157F27-85B3-45A0-9D27-B05679478433}" sibTransId="{83C4D874-B92C-4522-AC29-0C5BACF7B552}"/>
    <dgm:cxn modelId="{B6DD9C2F-1E23-48F7-A442-10F14F8D2707}" srcId="{2873B52C-B671-40E9-8900-C32A4A981FA9}" destId="{E8528BA7-CE33-4086-B694-0C23AABBE68B}" srcOrd="3" destOrd="0" parTransId="{BF27D6EA-FC13-4BC9-8CF2-58685EFE0B59}" sibTransId="{D638A2DA-6243-46D2-98A6-47963C15F292}"/>
    <dgm:cxn modelId="{A6F361FC-7213-42CC-92C6-15D63A4F772E}" type="presOf" srcId="{801D5780-CC13-4489-8A7F-94DD6F21B2AE}" destId="{AAC6A000-89C7-46EA-A439-04059D8C143C}" srcOrd="0" destOrd="0" presId="urn:microsoft.com/office/officeart/2005/8/layout/vList6"/>
    <dgm:cxn modelId="{10FFC2CA-7DE4-4946-840E-56EF5E92B9F1}" srcId="{2873B52C-B671-40E9-8900-C32A4A981FA9}" destId="{A60DCFB5-CE0A-406A-9F55-909D5E3A5E0E}" srcOrd="5" destOrd="0" parTransId="{AA672526-3238-4B04-ADD0-A77987BFFE3A}" sibTransId="{F8237D5F-245B-4689-AF3E-CA266C30DE4B}"/>
    <dgm:cxn modelId="{6D283254-19D8-419D-8D0D-21B0E3ED37C2}" type="presOf" srcId="{AFDC1832-C01A-4901-8429-699494D47889}" destId="{FC144680-E157-4EA1-8944-02C0A003927A}" srcOrd="0" destOrd="0" presId="urn:microsoft.com/office/officeart/2005/8/layout/vList6"/>
    <dgm:cxn modelId="{006E0F21-7D48-47F4-A373-23E20F97E9CA}" srcId="{27D3C62B-0E08-4827-903C-9CC3237D0737}" destId="{D9E4ABBE-BF4A-4807-A5BC-4C45848C9024}" srcOrd="0" destOrd="0" parTransId="{C6419E7A-A0E9-4C10-8197-06CFF93405EC}" sibTransId="{29467256-7C35-4CD4-9283-4500B2D54F24}"/>
    <dgm:cxn modelId="{DA67BB29-4E10-480E-99F1-8A935CB3894C}" srcId="{2873B52C-B671-40E9-8900-C32A4A981FA9}" destId="{801D5780-CC13-4489-8A7F-94DD6F21B2AE}" srcOrd="0" destOrd="0" parTransId="{2B90EB86-A141-4584-B527-852C2FC23216}" sibTransId="{91A15F07-726F-467B-AC37-58F3944E2D8A}"/>
    <dgm:cxn modelId="{699881D1-CA85-4406-BAF1-93667071ED4A}" type="presOf" srcId="{D915C368-E669-45B9-B9D6-93711C2466AC}" destId="{F05C4C03-EF72-40A4-9C2C-C08F2C0A391C}" srcOrd="0" destOrd="0" presId="urn:microsoft.com/office/officeart/2005/8/layout/vList6"/>
    <dgm:cxn modelId="{FF8A9EB7-0E99-46EE-8013-A037E86E5423}" type="presOf" srcId="{B66F9DD9-108C-4BA6-86FA-08A31EEA0815}" destId="{EA33788D-E7BA-48AE-B55C-2E39AABC94D8}" srcOrd="0" destOrd="0" presId="urn:microsoft.com/office/officeart/2005/8/layout/vList6"/>
    <dgm:cxn modelId="{5855C191-96DD-4E59-AC2C-FEDDD40D4DF8}" type="presOf" srcId="{27D3C62B-0E08-4827-903C-9CC3237D0737}" destId="{D37C3BEC-16F1-45B7-8BBF-12065C8CC8DB}" srcOrd="0" destOrd="0" presId="urn:microsoft.com/office/officeart/2005/8/layout/vList6"/>
    <dgm:cxn modelId="{25D07D33-953A-40DD-9E25-F0A1665153EB}" type="presOf" srcId="{9CD7353C-B223-4A3A-B482-9CBF9E452B1D}" destId="{5C931C3A-7EB1-417A-9F36-B396DE69183F}" srcOrd="0" destOrd="0" presId="urn:microsoft.com/office/officeart/2005/8/layout/vList6"/>
    <dgm:cxn modelId="{F4B025A2-FF0F-4A4E-B90F-3880324825F3}" srcId="{2873B52C-B671-40E9-8900-C32A4A981FA9}" destId="{B66F9DD9-108C-4BA6-86FA-08A31EEA0815}" srcOrd="2" destOrd="0" parTransId="{88465240-C79E-4955-956E-1C13541C2AE8}" sibTransId="{09634DC4-B4C7-439B-936E-FBC8A6A94AB9}"/>
    <dgm:cxn modelId="{B3F80841-D5F1-4563-ADE5-86CA9A7C2B6F}" type="presOf" srcId="{D9E4ABBE-BF4A-4807-A5BC-4C45848C9024}" destId="{26198AA4-37AF-4729-8365-5F2E4B459DCA}" srcOrd="0" destOrd="0" presId="urn:microsoft.com/office/officeart/2005/8/layout/vList6"/>
    <dgm:cxn modelId="{11A5BADC-3DC2-4D3F-8B44-AD33D490B811}" srcId="{801D5780-CC13-4489-8A7F-94DD6F21B2AE}" destId="{9CD7353C-B223-4A3A-B482-9CBF9E452B1D}" srcOrd="0" destOrd="0" parTransId="{B19A7508-99AF-4B64-820C-CBB0977C94C7}" sibTransId="{32B6B0C2-F2DF-4C0A-BA57-AEC950DAF696}"/>
    <dgm:cxn modelId="{847FF8E7-F44B-474B-B197-598D0AD46D16}" type="presOf" srcId="{E8528BA7-CE33-4086-B694-0C23AABBE68B}" destId="{92B16A30-468C-406A-A95B-D8649D480065}" srcOrd="0" destOrd="0" presId="urn:microsoft.com/office/officeart/2005/8/layout/vList6"/>
    <dgm:cxn modelId="{E48331E9-5E49-4DEB-B727-84B57001DD2E}" srcId="{A60DCFB5-CE0A-406A-9F55-909D5E3A5E0E}" destId="{D915C368-E669-45B9-B9D6-93711C2466AC}" srcOrd="0" destOrd="0" parTransId="{74DD5D0B-A38B-4091-AC89-2C4E2486211E}" sibTransId="{9956B480-AA7D-408C-98C8-E09D66B46926}"/>
    <dgm:cxn modelId="{250415BC-3556-4DC6-94B0-AB54DA4CFA66}" type="presOf" srcId="{0F119C57-8D4C-4FA3-91FF-A7A9CE6802D3}" destId="{CC3F9B7E-427C-4E74-9EA8-9EA0E64CBF6C}" srcOrd="0" destOrd="0" presId="urn:microsoft.com/office/officeart/2005/8/layout/vList6"/>
    <dgm:cxn modelId="{368FE04B-CC87-4688-88E7-4B3998440FBC}" srcId="{E8528BA7-CE33-4086-B694-0C23AABBE68B}" destId="{0F119C57-8D4C-4FA3-91FF-A7A9CE6802D3}" srcOrd="0" destOrd="0" parTransId="{6288B39C-4744-4FF2-B88E-555C8BCFC4DB}" sibTransId="{F746EB0B-2BC2-4C49-8F30-FD357B9EDE52}"/>
    <dgm:cxn modelId="{444E2E0D-26A5-4F9A-B942-8C574F5DEAE3}" srcId="{B66F9DD9-108C-4BA6-86FA-08A31EEA0815}" destId="{1BE9F411-5E3E-4632-A4A6-4B318E13722B}" srcOrd="0" destOrd="0" parTransId="{F7FE86FE-F22F-4F5E-9159-2638C16460A3}" sibTransId="{ECF973A0-5E7C-43B8-8D78-AA7B1E149CB4}"/>
    <dgm:cxn modelId="{582732DB-792E-4903-BD91-92F0084C7872}" srcId="{2873B52C-B671-40E9-8900-C32A4A981FA9}" destId="{AFDC1832-C01A-4901-8429-699494D47889}" srcOrd="4" destOrd="0" parTransId="{27BF8008-41F7-4585-9B49-8ADE26F7E9A0}" sibTransId="{DC6940E4-ABC9-4F69-8D44-23BA6ADBCD7E}"/>
    <dgm:cxn modelId="{B0AD46F4-16D6-4303-AF95-D7A4E1F2A6E3}" type="presOf" srcId="{041AF597-72E1-40EB-BAD0-084548FFF982}" destId="{56AE2A47-35FC-4358-AE37-25842F954CFF}" srcOrd="0" destOrd="0" presId="urn:microsoft.com/office/officeart/2005/8/layout/vList6"/>
    <dgm:cxn modelId="{535B6BF7-AD57-432B-BE27-9B73E18591E5}" type="presOf" srcId="{A60DCFB5-CE0A-406A-9F55-909D5E3A5E0E}" destId="{ABA26274-2520-4DFF-ABB5-417AE058C3DB}" srcOrd="0" destOrd="0" presId="urn:microsoft.com/office/officeart/2005/8/layout/vList6"/>
    <dgm:cxn modelId="{9DB00510-0D13-44D4-9F9C-2C43BE3CB898}" type="presOf" srcId="{2873B52C-B671-40E9-8900-C32A4A981FA9}" destId="{BC6CDA09-102C-494B-A479-7BB537BC17F4}" srcOrd="0" destOrd="0" presId="urn:microsoft.com/office/officeart/2005/8/layout/vList6"/>
    <dgm:cxn modelId="{6F2E8D45-4552-47A3-AC4D-D6CE86CAA4EB}" srcId="{AFDC1832-C01A-4901-8429-699494D47889}" destId="{041AF597-72E1-40EB-BAD0-084548FFF982}" srcOrd="0" destOrd="0" parTransId="{D520EF41-63D6-483A-9FC4-635BE193CC6A}" sibTransId="{37CFC555-8D74-4BAD-8EC8-6E8824F28201}"/>
    <dgm:cxn modelId="{7D4E8C7A-0644-46CB-B623-CFD3893FB0EA}" type="presParOf" srcId="{BC6CDA09-102C-494B-A479-7BB537BC17F4}" destId="{AE5A5BF7-0817-412D-B63F-A522196B83F0}" srcOrd="0" destOrd="0" presId="urn:microsoft.com/office/officeart/2005/8/layout/vList6"/>
    <dgm:cxn modelId="{66EEB88B-A5DF-4E50-A518-B6835AB58B40}" type="presParOf" srcId="{AE5A5BF7-0817-412D-B63F-A522196B83F0}" destId="{AAC6A000-89C7-46EA-A439-04059D8C143C}" srcOrd="0" destOrd="0" presId="urn:microsoft.com/office/officeart/2005/8/layout/vList6"/>
    <dgm:cxn modelId="{D3CF3FC4-FC58-42F7-900B-5F9D80566AF2}" type="presParOf" srcId="{AE5A5BF7-0817-412D-B63F-A522196B83F0}" destId="{5C931C3A-7EB1-417A-9F36-B396DE69183F}" srcOrd="1" destOrd="0" presId="urn:microsoft.com/office/officeart/2005/8/layout/vList6"/>
    <dgm:cxn modelId="{7AD9A469-CB0F-4329-BB5D-A9605A8BB33E}" type="presParOf" srcId="{BC6CDA09-102C-494B-A479-7BB537BC17F4}" destId="{413A336F-31EC-47B3-8F19-6ECD4F35AF08}" srcOrd="1" destOrd="0" presId="urn:microsoft.com/office/officeart/2005/8/layout/vList6"/>
    <dgm:cxn modelId="{36DB0C92-848C-4156-A3D1-9DD2A689B8CB}" type="presParOf" srcId="{BC6CDA09-102C-494B-A479-7BB537BC17F4}" destId="{4BDBB7D1-696A-4E79-9C19-BCF1AC617F60}" srcOrd="2" destOrd="0" presId="urn:microsoft.com/office/officeart/2005/8/layout/vList6"/>
    <dgm:cxn modelId="{0C6D35AC-90F3-401B-9E4E-5CD9979E7FDE}" type="presParOf" srcId="{4BDBB7D1-696A-4E79-9C19-BCF1AC617F60}" destId="{D37C3BEC-16F1-45B7-8BBF-12065C8CC8DB}" srcOrd="0" destOrd="0" presId="urn:microsoft.com/office/officeart/2005/8/layout/vList6"/>
    <dgm:cxn modelId="{C326B44B-834F-4A5E-8127-1B1F93408F32}" type="presParOf" srcId="{4BDBB7D1-696A-4E79-9C19-BCF1AC617F60}" destId="{26198AA4-37AF-4729-8365-5F2E4B459DCA}" srcOrd="1" destOrd="0" presId="urn:microsoft.com/office/officeart/2005/8/layout/vList6"/>
    <dgm:cxn modelId="{A6ED094E-5D7B-4E44-A280-0A33FB6022D4}" type="presParOf" srcId="{BC6CDA09-102C-494B-A479-7BB537BC17F4}" destId="{4D4578D2-E0C9-42A0-AB52-F870AD8B1E02}" srcOrd="3" destOrd="0" presId="urn:microsoft.com/office/officeart/2005/8/layout/vList6"/>
    <dgm:cxn modelId="{1B5A22E2-7C29-4FEE-B1F3-886284D87127}" type="presParOf" srcId="{BC6CDA09-102C-494B-A479-7BB537BC17F4}" destId="{1834332C-7A15-4FA7-8ED7-7C36C0444B63}" srcOrd="4" destOrd="0" presId="urn:microsoft.com/office/officeart/2005/8/layout/vList6"/>
    <dgm:cxn modelId="{1B4E028D-13F8-4178-8056-185A8738E44F}" type="presParOf" srcId="{1834332C-7A15-4FA7-8ED7-7C36C0444B63}" destId="{EA33788D-E7BA-48AE-B55C-2E39AABC94D8}" srcOrd="0" destOrd="0" presId="urn:microsoft.com/office/officeart/2005/8/layout/vList6"/>
    <dgm:cxn modelId="{4B38235D-3B98-4630-A03B-AD51B7DC9D14}" type="presParOf" srcId="{1834332C-7A15-4FA7-8ED7-7C36C0444B63}" destId="{B7C4262F-78E3-4E2A-B134-F7999357BCCD}" srcOrd="1" destOrd="0" presId="urn:microsoft.com/office/officeart/2005/8/layout/vList6"/>
    <dgm:cxn modelId="{95F32516-F7CD-42A6-866A-6B19399CA070}" type="presParOf" srcId="{BC6CDA09-102C-494B-A479-7BB537BC17F4}" destId="{9EB6F967-1030-4B5E-83C8-0FEFBD86BBDE}" srcOrd="5" destOrd="0" presId="urn:microsoft.com/office/officeart/2005/8/layout/vList6"/>
    <dgm:cxn modelId="{F380C65B-D5DD-4CFE-8303-90028CC4AF24}" type="presParOf" srcId="{BC6CDA09-102C-494B-A479-7BB537BC17F4}" destId="{21619704-508E-4857-95DA-0A861A6FA6F3}" srcOrd="6" destOrd="0" presId="urn:microsoft.com/office/officeart/2005/8/layout/vList6"/>
    <dgm:cxn modelId="{8135146D-43E3-45D1-815C-1EBBA88A2B04}" type="presParOf" srcId="{21619704-508E-4857-95DA-0A861A6FA6F3}" destId="{92B16A30-468C-406A-A95B-D8649D480065}" srcOrd="0" destOrd="0" presId="urn:microsoft.com/office/officeart/2005/8/layout/vList6"/>
    <dgm:cxn modelId="{869EEFB7-81DB-4842-B16F-5D48637C56D9}" type="presParOf" srcId="{21619704-508E-4857-95DA-0A861A6FA6F3}" destId="{CC3F9B7E-427C-4E74-9EA8-9EA0E64CBF6C}" srcOrd="1" destOrd="0" presId="urn:microsoft.com/office/officeart/2005/8/layout/vList6"/>
    <dgm:cxn modelId="{30E3DDE6-4CDB-4F67-91E0-6F5C736516B9}" type="presParOf" srcId="{BC6CDA09-102C-494B-A479-7BB537BC17F4}" destId="{A80162FD-15F6-4B28-B036-B52ED6ADBDAE}" srcOrd="7" destOrd="0" presId="urn:microsoft.com/office/officeart/2005/8/layout/vList6"/>
    <dgm:cxn modelId="{A2EF3AAA-9DFA-421E-AA46-BE2C20F877FD}" type="presParOf" srcId="{BC6CDA09-102C-494B-A479-7BB537BC17F4}" destId="{0016A557-7855-4ABD-B21C-B2436FAB59D4}" srcOrd="8" destOrd="0" presId="urn:microsoft.com/office/officeart/2005/8/layout/vList6"/>
    <dgm:cxn modelId="{0D9C17DA-E56E-47D4-99EC-213A6220CE8C}" type="presParOf" srcId="{0016A557-7855-4ABD-B21C-B2436FAB59D4}" destId="{FC144680-E157-4EA1-8944-02C0A003927A}" srcOrd="0" destOrd="0" presId="urn:microsoft.com/office/officeart/2005/8/layout/vList6"/>
    <dgm:cxn modelId="{9382404E-839A-43EE-98ED-CADAAA1F0F1C}" type="presParOf" srcId="{0016A557-7855-4ABD-B21C-B2436FAB59D4}" destId="{56AE2A47-35FC-4358-AE37-25842F954CFF}" srcOrd="1" destOrd="0" presId="urn:microsoft.com/office/officeart/2005/8/layout/vList6"/>
    <dgm:cxn modelId="{6868802A-ADA8-4804-8F6D-FE576548F798}" type="presParOf" srcId="{BC6CDA09-102C-494B-A479-7BB537BC17F4}" destId="{C31ADD51-172A-4885-AE89-C66885ECDD8D}" srcOrd="9" destOrd="0" presId="urn:microsoft.com/office/officeart/2005/8/layout/vList6"/>
    <dgm:cxn modelId="{8E17FE0A-672D-4661-A1A5-CEABCA40E672}" type="presParOf" srcId="{BC6CDA09-102C-494B-A479-7BB537BC17F4}" destId="{638DCEAF-525B-4C07-A5C4-E6CE907B9C32}" srcOrd="10" destOrd="0" presId="urn:microsoft.com/office/officeart/2005/8/layout/vList6"/>
    <dgm:cxn modelId="{A0AC8B93-6970-41C6-8010-89DE488AF59C}" type="presParOf" srcId="{638DCEAF-525B-4C07-A5C4-E6CE907B9C32}" destId="{ABA26274-2520-4DFF-ABB5-417AE058C3DB}" srcOrd="0" destOrd="0" presId="urn:microsoft.com/office/officeart/2005/8/layout/vList6"/>
    <dgm:cxn modelId="{29AC5A74-B555-4F85-B07F-CA52A591FFB7}" type="presParOf" srcId="{638DCEAF-525B-4C07-A5C4-E6CE907B9C32}" destId="{F05C4C03-EF72-40A4-9C2C-C08F2C0A391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A2DA2-6060-4F98-9251-29EF0095F6AC}" type="datetimeFigureOut">
              <a:rPr lang="en-US" smtClean="0"/>
              <a:t>10/12/17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CE084-93E8-46AE-85CF-BD6F37766E9E}" type="slidenum">
              <a:rPr lang="en-US" smtClean="0"/>
              <a:t>‹#›</a:t>
            </a:fld>
            <a:endParaRPr lang="en-US"/>
          </a:p>
        </p:txBody>
      </p:sp>
    </p:spTree>
    <p:extLst>
      <p:ext uri="{BB962C8B-B14F-4D97-AF65-F5344CB8AC3E}">
        <p14:creationId xmlns:p14="http://schemas.microsoft.com/office/powerpoint/2010/main" val="496927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DB91CB-F2C1-4DFE-BA40-BE23ED9BD74B}"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2377147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The goals of SBIRT are to screen</a:t>
            </a:r>
            <a:r>
              <a:rPr lang="en-US" baseline="0" dirty="0"/>
              <a:t> everyone and provide appropriate feedback whenever someone is falling on the spectrum. </a:t>
            </a:r>
          </a:p>
          <a:p>
            <a:pPr marL="628650" lvl="1" indent="-171450">
              <a:spcBef>
                <a:spcPct val="0"/>
              </a:spcBef>
              <a:buFont typeface="Arial" panose="020B0604020202020204" pitchFamily="34" charset="0"/>
              <a:buChar char="•"/>
            </a:pPr>
            <a:r>
              <a:rPr lang="en-US" baseline="0" dirty="0"/>
              <a:t>One of SBIRT’s main focuses is to identify </a:t>
            </a:r>
            <a:r>
              <a:rPr lang="en-US" b="1" baseline="0" dirty="0"/>
              <a:t>low/no risk individuals </a:t>
            </a:r>
            <a:r>
              <a:rPr lang="en-US" b="0" baseline="0" dirty="0"/>
              <a:t>and </a:t>
            </a:r>
            <a:r>
              <a:rPr lang="en-US" baseline="0" dirty="0"/>
              <a:t>continue to provide education about the risks associated with alcohol or other behaviors. Additionally, promoting the health norms and affirming the choices these individuals are making. </a:t>
            </a:r>
          </a:p>
          <a:p>
            <a:pPr marL="628650" lvl="1" indent="-171450">
              <a:spcBef>
                <a:spcPct val="0"/>
              </a:spcBef>
              <a:buFont typeface="Arial" panose="020B0604020202020204" pitchFamily="34" charset="0"/>
              <a:buChar char="•"/>
            </a:pPr>
            <a:r>
              <a:rPr lang="en-US" b="1" baseline="0" dirty="0"/>
              <a:t>Risky use </a:t>
            </a:r>
            <a:r>
              <a:rPr lang="en-US" baseline="0" dirty="0"/>
              <a:t>is another  opportunity for SBIRT to provide education about alcohol or other substances, including negative health and safety consequences, in an effort to prevent the progression of the disease. </a:t>
            </a:r>
          </a:p>
          <a:p>
            <a:pPr marL="628650" lvl="1" indent="-171450">
              <a:spcBef>
                <a:spcPct val="0"/>
              </a:spcBef>
              <a:buFont typeface="Arial" panose="020B0604020202020204" pitchFamily="34" charset="0"/>
              <a:buChar char="•"/>
            </a:pPr>
            <a:r>
              <a:rPr lang="en-US" baseline="0" dirty="0"/>
              <a:t>Individuals with </a:t>
            </a:r>
            <a:r>
              <a:rPr lang="en-US" b="1" baseline="0" dirty="0"/>
              <a:t>addiction</a:t>
            </a:r>
            <a:r>
              <a:rPr lang="en-US" baseline="0" dirty="0"/>
              <a:t> (substance use disorders) may need treatment or specialty treatment. </a:t>
            </a:r>
            <a:endParaRPr lang="en-US" dirty="0"/>
          </a:p>
        </p:txBody>
      </p:sp>
      <p:sp>
        <p:nvSpPr>
          <p:cNvPr id="3584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5A0D886-FD69-4757-8740-C6190B1110AA}" type="slidenum">
              <a:rPr lang="en-US" sz="1200"/>
              <a:pPr algn="r"/>
              <a:t>36</a:t>
            </a:fld>
            <a:endParaRPr lang="en-US" sz="1200"/>
          </a:p>
        </p:txBody>
      </p:sp>
    </p:spTree>
    <p:extLst>
      <p:ext uri="{BB962C8B-B14F-4D97-AF65-F5344CB8AC3E}">
        <p14:creationId xmlns:p14="http://schemas.microsoft.com/office/powerpoint/2010/main" val="416727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a:t>This is an animated slide.  Click to start the animation sequence.</a:t>
            </a:r>
          </a:p>
          <a:p>
            <a:pPr eaLnBrk="1" hangingPunct="1">
              <a:spcBef>
                <a:spcPct val="0"/>
              </a:spcBef>
            </a:pPr>
            <a:endParaRPr lang="en-US" altLang="en-US"/>
          </a:p>
          <a:p>
            <a:pPr eaLnBrk="1" hangingPunct="1">
              <a:spcBef>
                <a:spcPct val="0"/>
              </a:spcBef>
            </a:pPr>
            <a:r>
              <a:rPr lang="en-US" altLang="en-US"/>
              <a:t>This is a visual representation of the broader continuum recognized by SBIRT which accounts for various use patterns and adds yellow light people.</a:t>
            </a:r>
          </a:p>
        </p:txBody>
      </p:sp>
      <p:sp>
        <p:nvSpPr>
          <p:cNvPr id="67588" name="Slide Number Placeholder 3"/>
          <p:cNvSpPr>
            <a:spLocks noGrp="1"/>
          </p:cNvSpPr>
          <p:nvPr>
            <p:ph type="sldNum" sz="quarter" idx="5"/>
          </p:nvPr>
        </p:nvSpPr>
        <p:spPr bwMode="auto">
          <a:noFill/>
          <a:ln>
            <a:miter lim="800000"/>
            <a:headEnd/>
            <a:tailEnd/>
          </a:ln>
        </p:spPr>
        <p:txBody>
          <a:bodyPr/>
          <a:lstStyle/>
          <a:p>
            <a:fld id="{015B1074-40F4-41B8-B83D-B689383CF8C6}" type="slidenum">
              <a:rPr lang="en-US" altLang="en-US"/>
              <a:pPr/>
              <a:t>37</a:t>
            </a:fld>
            <a:endParaRPr lang="en-US" altLang="en-US"/>
          </a:p>
        </p:txBody>
      </p:sp>
    </p:spTree>
    <p:extLst>
      <p:ext uri="{BB962C8B-B14F-4D97-AF65-F5344CB8AC3E}">
        <p14:creationId xmlns:p14="http://schemas.microsoft.com/office/powerpoint/2010/main" val="96396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6D66A1-B4BF-4B39-A624-7A1F7C301F80}" type="slidenum">
              <a:rPr lang="en-US" smtClean="0"/>
              <a:t>38</a:t>
            </a:fld>
            <a:endParaRPr lang="en-US"/>
          </a:p>
        </p:txBody>
      </p:sp>
    </p:spTree>
    <p:extLst>
      <p:ext uri="{BB962C8B-B14F-4D97-AF65-F5344CB8AC3E}">
        <p14:creationId xmlns:p14="http://schemas.microsoft.com/office/powerpoint/2010/main" val="393992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SAMSHA</a:t>
            </a:r>
            <a:r>
              <a:rPr lang="en-US" baseline="0" dirty="0" smtClean="0"/>
              <a:t> 2014</a:t>
            </a:r>
            <a:endParaRPr lang="en-US" dirty="0"/>
          </a:p>
        </p:txBody>
      </p:sp>
      <p:sp>
        <p:nvSpPr>
          <p:cNvPr id="4" name="Slide Number Placeholder 3"/>
          <p:cNvSpPr>
            <a:spLocks noGrp="1"/>
          </p:cNvSpPr>
          <p:nvPr>
            <p:ph type="sldNum" sz="quarter" idx="10"/>
          </p:nvPr>
        </p:nvSpPr>
        <p:spPr/>
        <p:txBody>
          <a:bodyPr/>
          <a:lstStyle/>
          <a:p>
            <a:fld id="{FFB2AEED-B225-4D49-8940-F4E1CB782796}" type="slidenum">
              <a:rPr lang="en-US" smtClean="0"/>
              <a:t>40</a:t>
            </a:fld>
            <a:endParaRPr lang="en-US"/>
          </a:p>
        </p:txBody>
      </p:sp>
    </p:spTree>
    <p:extLst>
      <p:ext uri="{BB962C8B-B14F-4D97-AF65-F5344CB8AC3E}">
        <p14:creationId xmlns:p14="http://schemas.microsoft.com/office/powerpoint/2010/main" val="1625111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Drugs</a:t>
            </a:r>
          </a:p>
          <a:p>
            <a:pPr lvl="1"/>
            <a:r>
              <a:rPr lang="en-US" dirty="0" smtClean="0"/>
              <a:t>Pain killers (Vicodin, Hydrocodone, Percocet, </a:t>
            </a:r>
            <a:r>
              <a:rPr lang="en-US" dirty="0" err="1" smtClean="0"/>
              <a:t>Oxycontin</a:t>
            </a:r>
            <a:r>
              <a:rPr lang="en-US" dirty="0" smtClean="0"/>
              <a:t>)</a:t>
            </a:r>
          </a:p>
          <a:p>
            <a:pPr lvl="1"/>
            <a:r>
              <a:rPr lang="en-US" dirty="0" smtClean="0"/>
              <a:t>ADHD stimulant medication (Adderall, Ritalin)</a:t>
            </a:r>
          </a:p>
          <a:p>
            <a:pPr lvl="1"/>
            <a:r>
              <a:rPr lang="en-US" dirty="0" smtClean="0"/>
              <a:t>Anti-anxiety (</a:t>
            </a:r>
            <a:r>
              <a:rPr lang="en-US" dirty="0" err="1" smtClean="0"/>
              <a:t>tranqualizers</a:t>
            </a:r>
            <a:r>
              <a:rPr lang="en-US" dirty="0" smtClean="0"/>
              <a:t>)—benzo’s (Xanax, Valium, </a:t>
            </a:r>
            <a:r>
              <a:rPr lang="en-US" dirty="0" err="1" smtClean="0"/>
              <a:t>Klonodin</a:t>
            </a:r>
            <a:endParaRPr lang="en-US" dirty="0" smtClean="0"/>
          </a:p>
          <a:p>
            <a:pPr lvl="1"/>
            <a:r>
              <a:rPr lang="en-US" dirty="0" smtClean="0"/>
              <a:t>Sedatives</a:t>
            </a:r>
            <a:r>
              <a:rPr lang="en-US" baseline="0" dirty="0" smtClean="0"/>
              <a:t> (</a:t>
            </a:r>
            <a:r>
              <a:rPr lang="en-US" baseline="0" dirty="0" err="1" smtClean="0"/>
              <a:t>barbituates</a:t>
            </a:r>
            <a:r>
              <a:rPr lang="en-US" baseline="0" dirty="0" smtClean="0"/>
              <a:t>)—may be overestimate because kids include non-prescription sleep aids</a:t>
            </a:r>
          </a:p>
          <a:p>
            <a:pPr lvl="1"/>
            <a:r>
              <a:rPr lang="en-US" baseline="0" dirty="0" smtClean="0"/>
              <a:t>Inhalants--</a:t>
            </a:r>
            <a:r>
              <a:rPr lang="en-US" dirty="0" smtClean="0"/>
              <a:t>glue, nail polish remover, gasoline, solvents, butane, and propellants used in certain commercial products such as whipped cream dispenser</a:t>
            </a:r>
          </a:p>
          <a:p>
            <a:pPr lvl="1"/>
            <a:r>
              <a:rPr lang="en-US" baseline="0" dirty="0" smtClean="0"/>
              <a:t>Cough medicine-</a:t>
            </a:r>
            <a:r>
              <a:rPr lang="en-US" dirty="0" smtClean="0"/>
              <a:t>dextromethorphan</a:t>
            </a:r>
          </a:p>
          <a:p>
            <a:pPr lvl="1"/>
            <a:r>
              <a:rPr lang="en-US" dirty="0" smtClean="0"/>
              <a:t>Salvia—legal, smoked, bought at “head shops”, can</a:t>
            </a:r>
            <a:r>
              <a:rPr lang="en-US" baseline="0" dirty="0" smtClean="0"/>
              <a:t> produce powerful hallucinations</a:t>
            </a:r>
          </a:p>
          <a:p>
            <a:pPr lvl="1"/>
            <a:endParaRPr lang="en-US" baseline="0" dirty="0" smtClean="0"/>
          </a:p>
          <a:p>
            <a:pPr lvl="1"/>
            <a:r>
              <a:rPr lang="en-US" baseline="0" dirty="0" smtClean="0"/>
              <a:t>NOT ON LIST</a:t>
            </a:r>
          </a:p>
          <a:p>
            <a:pPr lvl="1"/>
            <a:r>
              <a:rPr lang="en-US" baseline="0" dirty="0" smtClean="0"/>
              <a:t>Heroin—SINCE THE LATE 90s heroin use has been on the decline among high school students (e.g., from 2014 to 2015) decline from .6% to .5% of 12</a:t>
            </a:r>
            <a:r>
              <a:rPr lang="en-US" baseline="30000" dirty="0" smtClean="0"/>
              <a:t>th</a:t>
            </a:r>
            <a:r>
              <a:rPr lang="en-US" baseline="0" dirty="0" smtClean="0"/>
              <a:t> graders</a:t>
            </a:r>
          </a:p>
          <a:p>
            <a:pPr lvl="1"/>
            <a:r>
              <a:rPr lang="en-US" baseline="0" dirty="0" smtClean="0"/>
              <a:t>Meth- very low (less than 1%)</a:t>
            </a:r>
          </a:p>
          <a:p>
            <a:pPr lvl="1"/>
            <a:endParaRPr lang="en-US" baseline="0" dirty="0" smtClean="0"/>
          </a:p>
          <a:p>
            <a:pPr lvl="0"/>
            <a:r>
              <a:rPr lang="en-US" baseline="0" dirty="0" smtClean="0"/>
              <a:t>Heroin Epidemic</a:t>
            </a:r>
          </a:p>
          <a:p>
            <a:pPr lvl="0"/>
            <a:r>
              <a:rPr lang="en-US" sz="1200" b="0" i="0" kern="1200" dirty="0" smtClean="0">
                <a:solidFill>
                  <a:schemeClr val="tx1"/>
                </a:solidFill>
                <a:effectLst/>
                <a:latin typeface="+mn-lt"/>
                <a:ea typeface="+mn-ea"/>
                <a:cs typeface="+mn-cs"/>
              </a:rPr>
              <a:t>Between 2002 and 2013, the rate of heroin-related overdose deaths nearly quadrupled, and more than 8,200 people died in 2013</a:t>
            </a:r>
          </a:p>
          <a:p>
            <a:pPr lvl="0"/>
            <a:r>
              <a:rPr lang="en-US" sz="1200" b="0" i="0" kern="1200" dirty="0" smtClean="0">
                <a:solidFill>
                  <a:schemeClr val="tx1"/>
                </a:solidFill>
                <a:effectLst/>
                <a:latin typeface="+mn-lt"/>
                <a:ea typeface="+mn-ea"/>
                <a:cs typeface="+mn-cs"/>
              </a:rPr>
              <a:t>Heroin use </a:t>
            </a:r>
            <a:r>
              <a:rPr lang="en-US" sz="1200" b="1" i="0" kern="1200" dirty="0" smtClean="0">
                <a:solidFill>
                  <a:schemeClr val="tx1"/>
                </a:solidFill>
                <a:effectLst/>
                <a:latin typeface="+mn-lt"/>
                <a:ea typeface="+mn-ea"/>
                <a:cs typeface="+mn-cs"/>
              </a:rPr>
              <a:t>more than doubled</a:t>
            </a:r>
            <a:r>
              <a:rPr lang="en-US" sz="1200" b="0" i="0" kern="1200" dirty="0" smtClean="0">
                <a:solidFill>
                  <a:schemeClr val="tx1"/>
                </a:solidFill>
                <a:effectLst/>
                <a:latin typeface="+mn-lt"/>
                <a:ea typeface="+mn-ea"/>
                <a:cs typeface="+mn-cs"/>
              </a:rPr>
              <a:t> among young adults ages 18–25 in the past decade.</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FFB2AEED-B225-4D49-8940-F4E1CB782796}" type="slidenum">
              <a:rPr lang="en-US" smtClean="0"/>
              <a:t>41</a:t>
            </a:fld>
            <a:endParaRPr lang="en-US"/>
          </a:p>
        </p:txBody>
      </p:sp>
    </p:spTree>
    <p:extLst>
      <p:ext uri="{BB962C8B-B14F-4D97-AF65-F5344CB8AC3E}">
        <p14:creationId xmlns:p14="http://schemas.microsoft.com/office/powerpoint/2010/main" val="156014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study conducted by </a:t>
            </a:r>
            <a:r>
              <a:rPr lang="en-US" baseline="0" dirty="0" err="1"/>
              <a:t>Hingson</a:t>
            </a:r>
            <a:r>
              <a:rPr lang="en-US" baseline="0" dirty="0"/>
              <a:t> and colleagues surveyed over 43,000 adults (from a national survey, NESARC). Of those adults, they used </a:t>
            </a:r>
            <a:r>
              <a:rPr lang="en-US" baseline="0" dirty="0" err="1"/>
              <a:t>diagnosistic</a:t>
            </a:r>
            <a:r>
              <a:rPr lang="en-US" baseline="0" dirty="0"/>
              <a:t> criteria to categorize who met criteria for alcohol dependence (based on DSM-IV criteria). </a:t>
            </a:r>
          </a:p>
          <a:p>
            <a:r>
              <a:rPr lang="en-US" baseline="0" dirty="0"/>
              <a:t>Of those adults who met criteria for alcohol dependence, they completed a retrospective analysis to see at what age they began drinking. “</a:t>
            </a:r>
            <a:r>
              <a:rPr lang="en-US" sz="1200" kern="1200" dirty="0">
                <a:solidFill>
                  <a:schemeClr val="tx1"/>
                </a:solidFill>
                <a:effectLst/>
                <a:latin typeface="+mn-lt"/>
                <a:ea typeface="+mn-ea"/>
                <a:cs typeface="+mn-cs"/>
              </a:rPr>
              <a:t>Respondents were asked the age at which they first started drinking, not counting tastes or sips, which was categorized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younger than 14 years, separately for each year from 14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20 years old, and 21 years and older (the minimum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legal drinking age in the United States.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baseline="0" dirty="0"/>
              <a:t>They found a strong relationship with the age in which the individual began drinking and the percentage of lifetime dependence. </a:t>
            </a:r>
          </a:p>
          <a:p>
            <a:pPr marL="171450" indent="-171450">
              <a:buFont typeface="Arial" panose="020B0604020202020204" pitchFamily="34" charset="0"/>
              <a:buChar char="•"/>
            </a:pPr>
            <a:r>
              <a:rPr lang="en-US" baseline="0" dirty="0"/>
              <a:t>47% of individuals who began drinking at age 13 or younger had a diagnosis of alcohol dependence at adulthood.</a:t>
            </a:r>
          </a:p>
          <a:p>
            <a:pPr marL="171450" indent="-171450">
              <a:buFont typeface="Arial" panose="020B0604020202020204" pitchFamily="34" charset="0"/>
              <a:buChar char="•"/>
            </a:pPr>
            <a:r>
              <a:rPr lang="en-US" baseline="0" dirty="0"/>
              <a:t>Only 9% of individuals who began drinking at age 21 or older developed alcohol dependence. </a:t>
            </a:r>
          </a:p>
          <a:p>
            <a:pPr marL="171450" indent="-171450">
              <a:buFont typeface="Arial" panose="020B0604020202020204" pitchFamily="34" charset="0"/>
              <a:buChar char="•"/>
            </a:pPr>
            <a:r>
              <a:rPr lang="en-US" baseline="0" dirty="0"/>
              <a:t>Researchers concluded that: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Nearly half (46%)of drinkers who developed alcohol dependence began drinking at 16 years or younger, although only one quarter of drinkers started by that age.</a:t>
            </a:r>
            <a:r>
              <a:rPr lang="en-US" baseline="0" dirty="0"/>
              <a:t> </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First, the younger the age at which people started to drink, the greater their likelihood of developing alcohol dependence within 10 years of drinking onset and before age 25 years.</a:t>
            </a:r>
          </a:p>
          <a:p>
            <a:pPr marL="457200" lvl="1" indent="0">
              <a:buFont typeface="Arial" panose="020B0604020202020204" pitchFamily="34" charset="0"/>
              <a:buNone/>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mn-lt"/>
                <a:cs typeface="Arial" charset="0"/>
              </a:rPr>
              <a:t>One risk that we think about particularly in regard</a:t>
            </a:r>
            <a:r>
              <a:rPr lang="en-US" b="0" baseline="0" dirty="0">
                <a:latin typeface="+mn-lt"/>
                <a:cs typeface="Arial" charset="0"/>
              </a:rPr>
              <a:t> to adolescents is brain development. </a:t>
            </a:r>
            <a:r>
              <a:rPr lang="en-US" b="0" dirty="0">
                <a:latin typeface="+mn-lt"/>
                <a:cs typeface="Arial" charset="0"/>
              </a:rPr>
              <a:t>We</a:t>
            </a:r>
            <a:r>
              <a:rPr lang="en-US" b="0" baseline="0" dirty="0">
                <a:latin typeface="+mn-lt"/>
                <a:cs typeface="Arial" charset="0"/>
              </a:rPr>
              <a:t> are continuing to understand how the brain matures and developed, and we now know that brain development continues on until early adulthood (mid-20s). Lots of brain connections are continuing to develop and solidify during adolescence and substance use (i.e., marijuana use) may interrupt important parts of brain development. </a:t>
            </a:r>
            <a:endParaRPr lang="en-US" b="1" dirty="0">
              <a:latin typeface="+mn-lt"/>
              <a:cs typeface="Arial"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44</a:t>
            </a:fld>
            <a:endParaRPr lang="en-US"/>
          </a:p>
        </p:txBody>
      </p:sp>
    </p:spTree>
    <p:extLst>
      <p:ext uri="{BB962C8B-B14F-4D97-AF65-F5344CB8AC3E}">
        <p14:creationId xmlns:p14="http://schemas.microsoft.com/office/powerpoint/2010/main" val="1534413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6D66A1-B4BF-4B39-A624-7A1F7C301F80}" type="slidenum">
              <a:rPr lang="en-US" smtClean="0"/>
              <a:t>45</a:t>
            </a:fld>
            <a:endParaRPr lang="en-US"/>
          </a:p>
        </p:txBody>
      </p:sp>
    </p:spTree>
    <p:extLst>
      <p:ext uri="{BB962C8B-B14F-4D97-AF65-F5344CB8AC3E}">
        <p14:creationId xmlns:p14="http://schemas.microsoft.com/office/powerpoint/2010/main" val="3083175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Depending</a:t>
            </a:r>
            <a:r>
              <a:rPr lang="en-US" baseline="0" dirty="0"/>
              <a:t> on a patient’s use/severity/ family </a:t>
            </a:r>
            <a:r>
              <a:rPr lang="en-US" baseline="0" dirty="0" err="1"/>
              <a:t>hx</a:t>
            </a:r>
            <a:r>
              <a:rPr lang="en-US" baseline="0" dirty="0"/>
              <a:t>/previous medical history, etc. SU can lead to a variety of health consequences from hypertension to overdose, etc. </a:t>
            </a:r>
          </a:p>
          <a:p>
            <a:pPr marL="465887" indent="-465887">
              <a:buFont typeface="Arial" panose="020B0604020202020204" pitchFamily="34" charset="0"/>
              <a:buChar char="•"/>
              <a:defRPr/>
            </a:pPr>
            <a:r>
              <a:rPr lang="en-US" sz="4900" dirty="0"/>
              <a:t>SBIRT provides an opportunity for providers to take proactive measures </a:t>
            </a:r>
            <a:r>
              <a:rPr lang="en-US" sz="4900" b="1" u="sng" dirty="0"/>
              <a:t>with patients </a:t>
            </a:r>
            <a:r>
              <a:rPr lang="en-US" sz="4900" dirty="0"/>
              <a:t>who may be engaged in risky use of substances, but are not currently seeking or in need of specialty treatment. </a:t>
            </a:r>
          </a:p>
          <a:p>
            <a:pPr marL="465887" indent="-465887">
              <a:buFont typeface="Arial" panose="020B0604020202020204" pitchFamily="34" charset="0"/>
              <a:buChar char="•"/>
              <a:defRPr/>
            </a:pPr>
            <a:r>
              <a:rPr lang="en-US" sz="4900" dirty="0"/>
              <a:t>Substance use can exacerbate or impact other medical conditions. Depression for example, is something for which alcohol may serve a purpose to “self-mediate” or help an individual control the symptoms that they don’t want to sit with. </a:t>
            </a:r>
          </a:p>
          <a:p>
            <a:pPr marL="465887" indent="-465887">
              <a:buFont typeface="Arial" panose="020B0604020202020204" pitchFamily="34" charset="0"/>
              <a:buChar char="•"/>
              <a:defRPr/>
            </a:pPr>
            <a:endParaRPr lang="en-US" sz="4900" dirty="0"/>
          </a:p>
          <a:p>
            <a:pPr>
              <a:lnSpc>
                <a:spcPct val="80000"/>
              </a:lnSpc>
              <a:spcBef>
                <a:spcPct val="0"/>
              </a:spcBef>
            </a:pPr>
            <a:endParaRPr lang="en-US" b="1" dirty="0"/>
          </a:p>
          <a:p>
            <a:pPr>
              <a:lnSpc>
                <a:spcPct val="80000"/>
              </a:lnSpc>
              <a:spcBef>
                <a:spcPct val="0"/>
              </a:spcBef>
            </a:pPr>
            <a:endParaRPr lang="en-US" b="1" dirty="0"/>
          </a:p>
          <a:p>
            <a:pPr>
              <a:lnSpc>
                <a:spcPct val="80000"/>
              </a:lnSpc>
              <a:spcBef>
                <a:spcPct val="0"/>
              </a:spcBef>
            </a:pPr>
            <a:endParaRPr lang="en-US" b="1" dirty="0"/>
          </a:p>
          <a:p>
            <a:pPr>
              <a:lnSpc>
                <a:spcPct val="80000"/>
              </a:lnSpc>
              <a:spcBef>
                <a:spcPct val="0"/>
              </a:spcBef>
            </a:pPr>
            <a:endParaRPr lang="en-US" altLang="ja-JP" dirty="0">
              <a:cs typeface="ＭＳ Ｐゴシック"/>
            </a:endParaRPr>
          </a:p>
          <a:p>
            <a:pPr>
              <a:lnSpc>
                <a:spcPct val="80000"/>
              </a:lnSpc>
              <a:spcBef>
                <a:spcPct val="0"/>
              </a:spcBef>
            </a:pPr>
            <a:r>
              <a:rPr lang="en-US" altLang="ja-JP" dirty="0">
                <a:cs typeface="ＭＳ Ｐゴシック"/>
              </a:rPr>
              <a:t>From </a:t>
            </a:r>
            <a:r>
              <a:rPr lang="en-US" altLang="ja-JP" dirty="0" err="1">
                <a:cs typeface="ＭＳ Ｐゴシック"/>
              </a:rPr>
              <a:t>Lasser</a:t>
            </a:r>
            <a:r>
              <a:rPr lang="en-US" altLang="ja-JP" dirty="0">
                <a:cs typeface="ＭＳ Ｐゴシック"/>
              </a:rPr>
              <a:t> et al: </a:t>
            </a:r>
          </a:p>
          <a:p>
            <a:pPr marL="174708" indent="-174708">
              <a:buFont typeface="Arial" panose="020B0604020202020204" pitchFamily="34" charset="0"/>
              <a:buChar char="•"/>
            </a:pPr>
            <a:r>
              <a:rPr lang="en-US" dirty="0"/>
              <a:t>Women with unhealthy substance use are less likely to receive mammograms than women without unhealthy substance use.</a:t>
            </a:r>
          </a:p>
          <a:p>
            <a:pPr marL="174708" indent="-174708">
              <a:buFont typeface="Arial" panose="020B0604020202020204" pitchFamily="34" charset="0"/>
              <a:buChar char="•"/>
            </a:pPr>
            <a:r>
              <a:rPr lang="en-US" dirty="0"/>
              <a:t>Persons with unhealthy substance use are less likely to receive flu vaccination than persons without unhealthy substance use.</a:t>
            </a:r>
          </a:p>
          <a:p>
            <a:pPr marL="174708" indent="-174708">
              <a:buFont typeface="Arial" panose="020B0604020202020204" pitchFamily="34" charset="0"/>
              <a:buChar char="•"/>
            </a:pPr>
            <a:r>
              <a:rPr lang="en-US" dirty="0"/>
              <a:t>Unhealthy substance use is not a risk factor for not receiving cervical or colorectal cancer screening.</a:t>
            </a:r>
          </a:p>
          <a:p>
            <a:pPr>
              <a:lnSpc>
                <a:spcPct val="80000"/>
              </a:lnSpc>
              <a:spcBef>
                <a:spcPct val="0"/>
              </a:spcBef>
            </a:pPr>
            <a:endParaRPr lang="en-US" altLang="ja-JP" dirty="0">
              <a:cs typeface="ＭＳ Ｐゴシック"/>
            </a:endParaRPr>
          </a:p>
          <a:p>
            <a:pPr>
              <a:lnSpc>
                <a:spcPct val="80000"/>
              </a:lnSpc>
              <a:spcBef>
                <a:spcPct val="0"/>
              </a:spcBef>
            </a:pPr>
            <a:endParaRPr lang="en-US" dirty="0"/>
          </a:p>
          <a:p>
            <a:pPr>
              <a:lnSpc>
                <a:spcPct val="80000"/>
              </a:lnSpc>
              <a:spcBef>
                <a:spcPct val="0"/>
              </a:spcBef>
            </a:pPr>
            <a:endParaRPr lang="en-US" dirty="0"/>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46</a:t>
            </a:fld>
            <a:endParaRPr lang="en-US"/>
          </a:p>
        </p:txBody>
      </p:sp>
    </p:spTree>
    <p:extLst>
      <p:ext uri="{BB962C8B-B14F-4D97-AF65-F5344CB8AC3E}">
        <p14:creationId xmlns:p14="http://schemas.microsoft.com/office/powerpoint/2010/main" val="261588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4F41C0-63FB-4253-977A-4B7777657B9E}" type="slidenum">
              <a:rPr lang="en-US" smtClean="0"/>
              <a:pPr/>
              <a:t>47</a:t>
            </a:fld>
            <a:endParaRPr lang="en-US"/>
          </a:p>
        </p:txBody>
      </p:sp>
    </p:spTree>
    <p:extLst>
      <p:ext uri="{BB962C8B-B14F-4D97-AF65-F5344CB8AC3E}">
        <p14:creationId xmlns:p14="http://schemas.microsoft.com/office/powerpoint/2010/main" val="1864934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A2967A-5776-4C39-BAA6-DDF469A2E66E}" type="slidenum">
              <a:rPr lang="en-US">
                <a:latin typeface="Arial" charset="0"/>
              </a:rPr>
              <a:pPr fontAlgn="base">
                <a:spcBef>
                  <a:spcPct val="0"/>
                </a:spcBef>
                <a:spcAft>
                  <a:spcPct val="0"/>
                </a:spcAft>
              </a:pPr>
              <a:t>48</a:t>
            </a:fld>
            <a:endParaRPr lang="en-US">
              <a:latin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charset="0"/>
            </a:endParaRPr>
          </a:p>
        </p:txBody>
      </p:sp>
    </p:spTree>
    <p:extLst>
      <p:ext uri="{BB962C8B-B14F-4D97-AF65-F5344CB8AC3E}">
        <p14:creationId xmlns:p14="http://schemas.microsoft.com/office/powerpoint/2010/main" val="354098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MASBIRT TTA works with a variety of healthcare orgs, to train and prepare sites for SBIRT implementation.  including OB GYN depts., primary care sites, ED’s, CHC’s, school nurses, housing sites for elderly, etc.</a:t>
            </a:r>
          </a:p>
          <a:p>
            <a:endParaRPr lang="en-US" altLang="en-US" dirty="0">
              <a:latin typeface="Arial" panose="020B0604020202020204" pitchFamily="34" charset="0"/>
            </a:endParaRPr>
          </a:p>
          <a:p>
            <a:r>
              <a:rPr lang="en-US" altLang="en-US" dirty="0">
                <a:latin typeface="Arial" panose="020B0604020202020204" pitchFamily="34" charset="0"/>
              </a:rPr>
              <a:t>The MASS Clearing house has many great pt. education materials that you can order for free. Includes the SBIRT toolkit, as well as toolkits for screening adolescents and women of child bearing age.</a:t>
            </a: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AA27644-F2A4-4372-B2F3-E2AEECE0340C}" type="slidenum">
              <a:rPr lang="en-US" altLang="en-US" smtClean="0">
                <a:latin typeface="Arial" panose="020B0604020202020204" pitchFamily="34" charset="0"/>
              </a:rPr>
              <a:pPr eaLnBrk="1" hangingPunct="1">
                <a:spcBef>
                  <a:spcPct val="0"/>
                </a:spcBef>
              </a:pPr>
              <a:t>17</a:t>
            </a:fld>
            <a:endParaRPr lang="en-US" altLang="en-US">
              <a:latin typeface="Arial" panose="020B0604020202020204" pitchFamily="34" charset="0"/>
            </a:endParaRPr>
          </a:p>
        </p:txBody>
      </p:sp>
    </p:spTree>
    <p:extLst>
      <p:ext uri="{BB962C8B-B14F-4D97-AF65-F5344CB8AC3E}">
        <p14:creationId xmlns:p14="http://schemas.microsoft.com/office/powerpoint/2010/main" val="1276969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8DBAE-56EA-4C09-B839-37E5B3EDB69A}" type="slidenum">
              <a:rPr lang="en-US" smtClean="0"/>
              <a:pPr/>
              <a:t>56</a:t>
            </a:fld>
            <a:endParaRPr lang="en-US"/>
          </a:p>
        </p:txBody>
      </p:sp>
    </p:spTree>
    <p:extLst>
      <p:ext uri="{BB962C8B-B14F-4D97-AF65-F5344CB8AC3E}">
        <p14:creationId xmlns:p14="http://schemas.microsoft.com/office/powerpoint/2010/main" val="399872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MH disorders and unhealthy substance use go hand and hand </a:t>
            </a:r>
          </a:p>
          <a:p>
            <a:pPr marL="171450" indent="-171450">
              <a:buFont typeface="Arial" panose="020B0604020202020204" pitchFamily="34" charset="0"/>
              <a:buChar char="•"/>
            </a:pPr>
            <a:r>
              <a:rPr lang="en-US" baseline="0" dirty="0"/>
              <a:t>Some other research shows that: </a:t>
            </a:r>
          </a:p>
          <a:p>
            <a:pPr marL="628650" lvl="1" indent="-171450">
              <a:buFont typeface="Arial" panose="020B0604020202020204" pitchFamily="34" charset="0"/>
              <a:buChar char="•"/>
            </a:pPr>
            <a:r>
              <a:rPr lang="en-US" baseline="0" dirty="0"/>
              <a:t>Of individuals who have a MH disorder, 1/3 of them also experience unhealthy substance use at some point. </a:t>
            </a:r>
          </a:p>
          <a:p>
            <a:pPr marL="628650" lvl="1" indent="-171450">
              <a:buFont typeface="Arial" panose="020B0604020202020204" pitchFamily="34" charset="0"/>
              <a:buChar char="•"/>
            </a:pPr>
            <a:r>
              <a:rPr lang="en-US" baseline="0" dirty="0"/>
              <a:t>Relatively speaking that’s </a:t>
            </a:r>
            <a:r>
              <a:rPr lang="en-US" dirty="0"/>
              <a:t>2X the rate of individuals that experience unhealthy</a:t>
            </a:r>
            <a:r>
              <a:rPr lang="en-US" baseline="0" dirty="0"/>
              <a:t> substance use in comparison with individuals without a MH diagnosis.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74</a:t>
            </a:fld>
            <a:endParaRPr lang="en-US"/>
          </a:p>
        </p:txBody>
      </p:sp>
    </p:spTree>
    <p:extLst>
      <p:ext uri="{BB962C8B-B14F-4D97-AF65-F5344CB8AC3E}">
        <p14:creationId xmlns:p14="http://schemas.microsoft.com/office/powerpoint/2010/main" val="382522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Substance Abuse and Mental Health Services Administration. (2002). Report to Congress on the Prevention and Treatment of Co-Occurring Substance Abuse and Mental Health Disorder. 2. SAMHSA. (2014). The NSDUH Report. Retrieved from http://</a:t>
            </a:r>
            <a:r>
              <a:rPr lang="en-US" dirty="0" err="1" smtClean="0"/>
              <a:t>www.samhsa.gov</a:t>
            </a:r>
            <a:r>
              <a:rPr lang="en-US" dirty="0" smtClean="0"/>
              <a:t>/data/NSDUH/2013SummNatFindDetTables/</a:t>
            </a:r>
            <a:r>
              <a:rPr lang="en-US" dirty="0" err="1" smtClean="0"/>
              <a:t>NationalFindings</a:t>
            </a:r>
            <a:r>
              <a:rPr lang="en-US" dirty="0" smtClean="0"/>
              <a:t>/NSDUHresults2013.pdf 3. </a:t>
            </a:r>
            <a:r>
              <a:rPr lang="en-US" dirty="0" err="1" smtClean="0"/>
              <a:t>Sheidow</a:t>
            </a:r>
            <a:r>
              <a:rPr lang="en-US" dirty="0" smtClean="0"/>
              <a:t>, A. J., </a:t>
            </a:r>
            <a:r>
              <a:rPr lang="en-US" dirty="0" err="1" smtClean="0"/>
              <a:t>McCart</a:t>
            </a:r>
            <a:r>
              <a:rPr lang="en-US" dirty="0" smtClean="0"/>
              <a:t>, M., </a:t>
            </a:r>
            <a:r>
              <a:rPr lang="en-US" dirty="0" err="1" smtClean="0"/>
              <a:t>Zajac</a:t>
            </a:r>
            <a:r>
              <a:rPr lang="en-US" dirty="0" smtClean="0"/>
              <a:t>, K., &amp; Davis, M. (2012). Prevalence and Impact of Substance Use Among Emerging Adults with Serious Mental Health Conditions. Psychiatric Rehabilitation Journal, 35(3), p. 235-243.</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75</a:t>
            </a:fld>
            <a:endParaRPr lang="en-US"/>
          </a:p>
        </p:txBody>
      </p:sp>
    </p:spTree>
    <p:extLst>
      <p:ext uri="{BB962C8B-B14F-4D97-AF65-F5344CB8AC3E}">
        <p14:creationId xmlns:p14="http://schemas.microsoft.com/office/powerpoint/2010/main" val="148689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this</a:t>
            </a:r>
            <a:r>
              <a:rPr lang="en-US" baseline="0" dirty="0"/>
              <a:t> definition and the nuances of what can be traumatic for an individual may or may not for another. Stress how addiction can be a coping skill and by removing substances we are placing our men at risk without POSITIVE coping skills.</a:t>
            </a:r>
            <a:endParaRPr lang="en-US" dirty="0"/>
          </a:p>
          <a:p>
            <a:endParaRPr lang="en-US" dirty="0"/>
          </a:p>
        </p:txBody>
      </p:sp>
      <p:sp>
        <p:nvSpPr>
          <p:cNvPr id="4" name="Slide Number Placeholder 3"/>
          <p:cNvSpPr>
            <a:spLocks noGrp="1"/>
          </p:cNvSpPr>
          <p:nvPr>
            <p:ph type="sldNum" sz="quarter" idx="10"/>
          </p:nvPr>
        </p:nvSpPr>
        <p:spPr/>
        <p:txBody>
          <a:bodyPr/>
          <a:lstStyle/>
          <a:p>
            <a:fld id="{A6058D10-F24F-4100-A5B8-15BF7634FBB1}" type="slidenum">
              <a:rPr lang="en-US" smtClean="0"/>
              <a:pPr/>
              <a:t>78</a:t>
            </a:fld>
            <a:endParaRPr lang="en-US"/>
          </a:p>
        </p:txBody>
      </p:sp>
    </p:spTree>
    <p:extLst>
      <p:ext uri="{BB962C8B-B14F-4D97-AF65-F5344CB8AC3E}">
        <p14:creationId xmlns:p14="http://schemas.microsoft.com/office/powerpoint/2010/main" val="168260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Nonspecific signs and symptoms that may signify substance use or abuse</a:t>
            </a:r>
          </a:p>
          <a:p>
            <a:r>
              <a:rPr lang="en-US" dirty="0" smtClean="0"/>
              <a:t>General screening not encouraged. Limited efficacy and potential for unintended effects</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82</a:t>
            </a:fld>
            <a:endParaRPr lang="en-US"/>
          </a:p>
        </p:txBody>
      </p:sp>
    </p:spTree>
    <p:extLst>
      <p:ext uri="{BB962C8B-B14F-4D97-AF65-F5344CB8AC3E}">
        <p14:creationId xmlns:p14="http://schemas.microsoft.com/office/powerpoint/2010/main" val="204586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 detection in the absence</a:t>
            </a:r>
            <a:r>
              <a:rPr lang="en-US" baseline="0" dirty="0" smtClean="0"/>
              <a:t> of illicit drug use</a:t>
            </a:r>
          </a:p>
          <a:p>
            <a:r>
              <a:rPr lang="en-US" baseline="0" dirty="0" smtClean="0"/>
              <a:t>Failure to detect illicit substance that is abused</a:t>
            </a:r>
          </a:p>
          <a:p>
            <a:endParaRPr lang="en-US" baseline="0" dirty="0" smtClean="0"/>
          </a:p>
          <a:p>
            <a:r>
              <a:rPr lang="en-US" baseline="0" dirty="0" err="1" smtClean="0"/>
              <a:t>Maskin</a:t>
            </a:r>
            <a:r>
              <a:rPr lang="en-US" baseline="0" dirty="0" smtClean="0"/>
              <a:t> substances ( commercial, bleach, ammonia, soaps)</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83</a:t>
            </a:fld>
            <a:endParaRPr lang="en-US"/>
          </a:p>
        </p:txBody>
      </p:sp>
    </p:spTree>
    <p:extLst>
      <p:ext uri="{BB962C8B-B14F-4D97-AF65-F5344CB8AC3E}">
        <p14:creationId xmlns:p14="http://schemas.microsoft.com/office/powerpoint/2010/main" val="2151517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common form of screening by pediatricians, often in office.</a:t>
            </a:r>
          </a:p>
          <a:p>
            <a:r>
              <a:rPr lang="en-US" dirty="0" smtClean="0"/>
              <a:t>A Know the TYPE of urine drug test being used</a:t>
            </a:r>
            <a:r>
              <a:rPr lang="mr-IN" dirty="0" smtClean="0"/>
              <a:t>…</a:t>
            </a:r>
            <a:r>
              <a:rPr lang="en-US" dirty="0" smtClean="0"/>
              <a:t>.</a:t>
            </a:r>
          </a:p>
          <a:p>
            <a:pPr marL="228600" indent="-228600">
              <a:buAutoNum type="arabicPeriod"/>
            </a:pPr>
            <a:r>
              <a:rPr lang="en-US" dirty="0" smtClean="0"/>
              <a:t>qualitative</a:t>
            </a:r>
            <a:r>
              <a:rPr lang="en-US" baseline="0" dirty="0" smtClean="0"/>
              <a:t> (POCT and home drug) , east to perform, use enzyme linked immunoassays (EMIT) and give instant positive negative results, sensitive, but susceptible to cross reactivity, resulting in false positives so less specific</a:t>
            </a:r>
            <a:r>
              <a:rPr lang="mr-IN" baseline="0" dirty="0" smtClean="0"/>
              <a:t>…</a:t>
            </a:r>
            <a:r>
              <a:rPr lang="en-US" baseline="0" dirty="0" smtClean="0"/>
              <a:t>requiring confirmatory tests of positive results in laboratories</a:t>
            </a:r>
          </a:p>
          <a:p>
            <a:pPr marL="228600" indent="-228600">
              <a:buAutoNum type="arabicPeriod"/>
            </a:pPr>
            <a:r>
              <a:rPr lang="en-US" baseline="0" dirty="0" err="1" smtClean="0"/>
              <a:t>Quantative</a:t>
            </a:r>
            <a:r>
              <a:rPr lang="en-US" baseline="0" dirty="0" smtClean="0"/>
              <a:t> ( lab testing) usually GC_MS</a:t>
            </a:r>
            <a:endParaRPr lang="en-US" dirty="0" smtClean="0"/>
          </a:p>
          <a:p>
            <a:r>
              <a:rPr lang="en-US" dirty="0" smtClean="0"/>
              <a:t>B. Know the</a:t>
            </a:r>
            <a:r>
              <a:rPr lang="en-US" baseline="0" dirty="0" smtClean="0"/>
              <a:t> scope of the drugs being tested ( many prescription drugs  not detectable or not in time window of detection)</a:t>
            </a:r>
          </a:p>
          <a:p>
            <a:r>
              <a:rPr lang="en-US" baseline="0" dirty="0" smtClean="0"/>
              <a:t>C. Time frame of what you are testing for before choosing a test ( acute or current use)</a:t>
            </a:r>
          </a:p>
          <a:p>
            <a:r>
              <a:rPr lang="en-US" baseline="0" dirty="0" smtClean="0"/>
              <a:t>D. Tests should only be performed in CLIA certified labs</a:t>
            </a:r>
          </a:p>
          <a:p>
            <a:r>
              <a:rPr lang="en-US" baseline="0" dirty="0" smtClean="0"/>
              <a:t>E. Urine tests are highly susceptible to tampering</a:t>
            </a:r>
            <a:endParaRPr lang="en-US" dirty="0"/>
          </a:p>
        </p:txBody>
      </p:sp>
      <p:sp>
        <p:nvSpPr>
          <p:cNvPr id="4" name="Slide Number Placeholder 3"/>
          <p:cNvSpPr>
            <a:spLocks noGrp="1"/>
          </p:cNvSpPr>
          <p:nvPr>
            <p:ph type="sldNum" sz="quarter" idx="10"/>
          </p:nvPr>
        </p:nvSpPr>
        <p:spPr/>
        <p:txBody>
          <a:bodyPr/>
          <a:lstStyle/>
          <a:p>
            <a:fld id="{E46CE084-93E8-46AE-85CF-BD6F37766E9E}" type="slidenum">
              <a:rPr lang="en-US" smtClean="0"/>
              <a:t>84</a:t>
            </a:fld>
            <a:endParaRPr lang="en-US"/>
          </a:p>
        </p:txBody>
      </p:sp>
    </p:spTree>
    <p:extLst>
      <p:ext uri="{BB962C8B-B14F-4D97-AF65-F5344CB8AC3E}">
        <p14:creationId xmlns:p14="http://schemas.microsoft.com/office/powerpoint/2010/main" val="162074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D66A1-B4BF-4B39-A624-7A1F7C301F80}" type="slidenum">
              <a:rPr lang="en-US" smtClean="0"/>
              <a:t>20</a:t>
            </a:fld>
            <a:endParaRPr lang="en-US"/>
          </a:p>
        </p:txBody>
      </p:sp>
    </p:spTree>
    <p:extLst>
      <p:ext uri="{BB962C8B-B14F-4D97-AF65-F5344CB8AC3E}">
        <p14:creationId xmlns:p14="http://schemas.microsoft.com/office/powerpoint/2010/main" val="1034159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4689" indent="-290265" eaLnBrk="0" hangingPunct="0">
              <a:defRPr>
                <a:solidFill>
                  <a:schemeClr val="tx1"/>
                </a:solidFill>
                <a:latin typeface="Arial" panose="020B0604020202020204" pitchFamily="34" charset="0"/>
              </a:defRPr>
            </a:lvl2pPr>
            <a:lvl3pPr marL="1161059" indent="-232212" eaLnBrk="0" hangingPunct="0">
              <a:defRPr>
                <a:solidFill>
                  <a:schemeClr val="tx1"/>
                </a:solidFill>
                <a:latin typeface="Arial" panose="020B0604020202020204" pitchFamily="34" charset="0"/>
              </a:defRPr>
            </a:lvl3pPr>
            <a:lvl4pPr marL="1625483" indent="-232212" eaLnBrk="0" hangingPunct="0">
              <a:defRPr>
                <a:solidFill>
                  <a:schemeClr val="tx1"/>
                </a:solidFill>
                <a:latin typeface="Arial" panose="020B0604020202020204" pitchFamily="34" charset="0"/>
              </a:defRPr>
            </a:lvl4pPr>
            <a:lvl5pPr marL="2089907" indent="-232212" eaLnBrk="0" hangingPunct="0">
              <a:defRPr>
                <a:solidFill>
                  <a:schemeClr val="tx1"/>
                </a:solidFill>
                <a:latin typeface="Arial" panose="020B0604020202020204" pitchFamily="34" charset="0"/>
              </a:defRPr>
            </a:lvl5pPr>
            <a:lvl6pPr marL="2554331" indent="-232212" eaLnBrk="0" fontAlgn="base" hangingPunct="0">
              <a:spcBef>
                <a:spcPct val="0"/>
              </a:spcBef>
              <a:spcAft>
                <a:spcPct val="0"/>
              </a:spcAft>
              <a:defRPr>
                <a:solidFill>
                  <a:schemeClr val="tx1"/>
                </a:solidFill>
                <a:latin typeface="Arial" panose="020B0604020202020204" pitchFamily="34" charset="0"/>
              </a:defRPr>
            </a:lvl6pPr>
            <a:lvl7pPr marL="3018754" indent="-232212" eaLnBrk="0" fontAlgn="base" hangingPunct="0">
              <a:spcBef>
                <a:spcPct val="0"/>
              </a:spcBef>
              <a:spcAft>
                <a:spcPct val="0"/>
              </a:spcAft>
              <a:defRPr>
                <a:solidFill>
                  <a:schemeClr val="tx1"/>
                </a:solidFill>
                <a:latin typeface="Arial" panose="020B0604020202020204" pitchFamily="34" charset="0"/>
              </a:defRPr>
            </a:lvl7pPr>
            <a:lvl8pPr marL="3483178" indent="-232212" eaLnBrk="0" fontAlgn="base" hangingPunct="0">
              <a:spcBef>
                <a:spcPct val="0"/>
              </a:spcBef>
              <a:spcAft>
                <a:spcPct val="0"/>
              </a:spcAft>
              <a:defRPr>
                <a:solidFill>
                  <a:schemeClr val="tx1"/>
                </a:solidFill>
                <a:latin typeface="Arial" panose="020B0604020202020204" pitchFamily="34" charset="0"/>
              </a:defRPr>
            </a:lvl8pPr>
            <a:lvl9pPr marL="3947602" indent="-23221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0F51A6-557E-4D4A-B4CC-B20681833733}" type="slidenum">
              <a:rPr lang="en-US" altLang="en-US">
                <a:ea typeface="ＭＳ Ｐゴシック" panose="020B0600070205080204" pitchFamily="34" charset="-128"/>
              </a:rPr>
              <a:pPr eaLnBrk="1" hangingPunct="1"/>
              <a:t>22</a:t>
            </a:fld>
            <a:endParaRPr lang="en-US" altLang="en-US">
              <a:ea typeface="ＭＳ Ｐゴシック" panose="020B0600070205080204" pitchFamily="34" charset="-128"/>
            </a:endParaRPr>
          </a:p>
        </p:txBody>
      </p:sp>
      <p:sp>
        <p:nvSpPr>
          <p:cNvPr id="107523" name="Slide Image Placeholder 1"/>
          <p:cNvSpPr>
            <a:spLocks noGrp="1" noRot="1" noChangeAspect="1" noTextEdit="1"/>
          </p:cNvSpPr>
          <p:nvPr>
            <p:ph type="sldImg"/>
          </p:nvPr>
        </p:nvSpPr>
        <p:spPr bwMode="auto">
          <a:xfrm>
            <a:off x="431800" y="706438"/>
            <a:ext cx="6283325" cy="3535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Notes Placeholder 2"/>
          <p:cNvSpPr>
            <a:spLocks noGrp="1"/>
          </p:cNvSpPr>
          <p:nvPr>
            <p:ph type="body" idx="1"/>
          </p:nvPr>
        </p:nvSpPr>
        <p:spPr bwMode="auto">
          <a:xfrm>
            <a:off x="952354" y="4477765"/>
            <a:ext cx="5235516" cy="42411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spcBef>
                <a:spcPct val="0"/>
              </a:spcBef>
              <a:buFont typeface="Arial" panose="020B0604020202020204" pitchFamily="34" charset="0"/>
              <a:buChar char="•"/>
            </a:pPr>
            <a:endParaRPr lang="en-US" b="0" baseline="0" dirty="0"/>
          </a:p>
          <a:p>
            <a:pPr marL="171450" lvl="0" indent="-171450" eaLnBrk="1" hangingPunct="1">
              <a:spcBef>
                <a:spcPct val="0"/>
              </a:spcBef>
              <a:buFont typeface="Arial" panose="020B0604020202020204" pitchFamily="34" charset="0"/>
              <a:buChar char="•"/>
            </a:pPr>
            <a:r>
              <a:rPr lang="en-US" b="0" baseline="0" dirty="0"/>
              <a:t>In a January 2014 Centers for Disease Control Vital Signs report, they cited that only 1 in 6 patients talk with a healthcare professional about their drinking. Which leaves 5 out of every 6 patients NOT talking about their drinking with a healthcare provider. </a:t>
            </a:r>
          </a:p>
          <a:p>
            <a:pPr marL="171450" lvl="0" indent="-171450" eaLnBrk="1" hangingPunct="1">
              <a:spcBef>
                <a:spcPct val="0"/>
              </a:spcBef>
              <a:buFont typeface="Arial" panose="020B0604020202020204" pitchFamily="34" charset="0"/>
              <a:buChar char="•"/>
            </a:pPr>
            <a:r>
              <a:rPr lang="en-US" b="0" baseline="0" dirty="0"/>
              <a:t>This creates an elephant in the room in which alcohol use isn’t being talked, which isn’t great. </a:t>
            </a:r>
          </a:p>
          <a:p>
            <a:pPr marL="171450" lvl="0" indent="-171450" eaLnBrk="1" hangingPunct="1">
              <a:spcBef>
                <a:spcPct val="0"/>
              </a:spcBef>
              <a:buFont typeface="Arial" panose="020B0604020202020204" pitchFamily="34" charset="0"/>
              <a:buChar char="•"/>
            </a:pPr>
            <a:r>
              <a:rPr lang="en-US" b="0" baseline="0" dirty="0"/>
              <a:t>Goal</a:t>
            </a:r>
            <a:r>
              <a:rPr lang="en-US" b="0" baseline="0" dirty="0">
                <a:sym typeface="Wingdings" panose="05000000000000000000" pitchFamily="2" charset="2"/>
              </a:rPr>
              <a:t> acknowledge the elephant in the room and create the opportunity to have a meaningful conversation about it. </a:t>
            </a:r>
          </a:p>
          <a:p>
            <a:pPr marL="171450" lvl="0" indent="-171450" eaLnBrk="1" hangingPunct="1">
              <a:spcBef>
                <a:spcPct val="0"/>
              </a:spcBef>
              <a:buFont typeface="Arial" panose="020B0604020202020204" pitchFamily="34" charset="0"/>
              <a:buChar char="•"/>
            </a:pPr>
            <a:r>
              <a:rPr lang="en-US" b="0" baseline="0" dirty="0">
                <a:sym typeface="Wingdings" panose="05000000000000000000" pitchFamily="2" charset="2"/>
              </a:rPr>
              <a:t>SBIRT really removes the elephant by talking and asking EVERYONE about substance use, and then providing further assessment and guidance as needed. </a:t>
            </a:r>
            <a:endParaRPr lang="en-US" altLang="en-US" dirty="0">
              <a:latin typeface="Arial" panose="020B0604020202020204" pitchFamily="34" charset="0"/>
              <a:ea typeface="ＭＳ Ｐゴシック" panose="020B0600070205080204" pitchFamily="34" charset="-128"/>
            </a:endParaRPr>
          </a:p>
        </p:txBody>
      </p:sp>
      <p:sp>
        <p:nvSpPr>
          <p:cNvPr id="107525" name="Slide Number Placeholder 3"/>
          <p:cNvSpPr txBox="1">
            <a:spLocks noGrp="1"/>
          </p:cNvSpPr>
          <p:nvPr/>
        </p:nvSpPr>
        <p:spPr bwMode="auto">
          <a:xfrm>
            <a:off x="4045480" y="8953920"/>
            <a:ext cx="3094743" cy="4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49" tIns="47325" rIns="94649" bIns="4732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59F4688-5272-4504-B304-4CB9AE740553}" type="slidenum">
              <a:rPr lang="en-US" altLang="en-US" sz="1200">
                <a:latin typeface="Times New Roman" panose="02020603050405020304" pitchFamily="18" charset="0"/>
                <a:ea typeface="ＭＳ Ｐゴシック" panose="020B0600070205080204" pitchFamily="34" charset="-128"/>
              </a:rPr>
              <a:pPr algn="r" eaLnBrk="1" hangingPunct="1"/>
              <a:t>22</a:t>
            </a:fld>
            <a:endParaRPr lang="en-US" altLang="en-US" sz="120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4748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1507" name="Date Placeholder 3"/>
          <p:cNvSpPr txBox="1">
            <a:spLocks noGrp="1"/>
          </p:cNvSpPr>
          <p:nvPr/>
        </p:nvSpPr>
        <p:spPr bwMode="auto">
          <a:xfrm>
            <a:off x="3884613" y="0"/>
            <a:ext cx="2971800" cy="457200"/>
          </a:xfrm>
          <a:prstGeom prst="rect">
            <a:avLst/>
          </a:prstGeom>
          <a:noFill/>
          <a:ln w="9525">
            <a:noFill/>
            <a:miter lim="800000"/>
            <a:headEnd/>
            <a:tailEnd/>
          </a:ln>
        </p:spPr>
        <p:txBody>
          <a:bodyPr/>
          <a:lstStyle/>
          <a:p>
            <a:pPr algn="r" eaLnBrk="0" hangingPunct="0"/>
            <a:fld id="{8D5886B2-5993-4D1B-800C-F08A6AE7E9F3}" type="datetime1">
              <a:rPr lang="en-US" sz="1200">
                <a:latin typeface="Times New Roman" pitchFamily="18" charset="0"/>
                <a:cs typeface="Arial" charset="0"/>
              </a:rPr>
              <a:pPr algn="r" eaLnBrk="0" hangingPunct="0"/>
              <a:t>10/12/17</a:t>
            </a:fld>
            <a:endParaRPr lang="en-US" sz="1200">
              <a:latin typeface="Times New Roman" pitchFamily="18" charset="0"/>
              <a:cs typeface="Arial" charset="0"/>
            </a:endParaRPr>
          </a:p>
        </p:txBody>
      </p:sp>
      <p:sp>
        <p:nvSpPr>
          <p:cNvPr id="21508" name="Slide Number Placeholder 4"/>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D537DAD8-9371-4C2E-B9E1-3F9D7B95541B}" type="slidenum">
              <a:rPr lang="en-US" sz="1200">
                <a:latin typeface="Times New Roman" pitchFamily="18" charset="0"/>
                <a:cs typeface="Arial" charset="0"/>
              </a:rPr>
              <a:pPr algn="r" eaLnBrk="0" hangingPunct="0"/>
              <a:t>23</a:t>
            </a:fld>
            <a:endParaRPr lang="en-US" sz="1200">
              <a:latin typeface="Times New Roman" pitchFamily="18" charset="0"/>
              <a:cs typeface="Arial" charset="0"/>
            </a:endParaRPr>
          </a:p>
        </p:txBody>
      </p:sp>
    </p:spTree>
    <p:extLst>
      <p:ext uri="{BB962C8B-B14F-4D97-AF65-F5344CB8AC3E}">
        <p14:creationId xmlns:p14="http://schemas.microsoft.com/office/powerpoint/2010/main" val="3740071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chemeClr val="tx1"/>
              </a:buClr>
            </a:pPr>
            <a:r>
              <a:rPr lang="en-US"/>
              <a:t>Alcohol binging (NIAAA)</a:t>
            </a:r>
          </a:p>
          <a:p>
            <a:pPr marL="742950" lvl="1" indent="-285750">
              <a:spcBef>
                <a:spcPct val="0"/>
              </a:spcBef>
            </a:pPr>
            <a:r>
              <a:rPr lang="en-US"/>
              <a:t>Men (</a:t>
            </a:r>
            <a:r>
              <a:rPr lang="en-US" u="sng"/>
              <a:t>&lt;</a:t>
            </a:r>
            <a:r>
              <a:rPr lang="en-US"/>
              <a:t>65) </a:t>
            </a:r>
            <a:r>
              <a:rPr lang="en-US" u="sng"/>
              <a:t>more than 4 drinks/day</a:t>
            </a:r>
          </a:p>
          <a:p>
            <a:pPr marL="742950" lvl="1" indent="-285750">
              <a:spcBef>
                <a:spcPct val="0"/>
              </a:spcBef>
            </a:pPr>
            <a:r>
              <a:rPr lang="en-US"/>
              <a:t>Women (&amp; anyone &gt;65) </a:t>
            </a:r>
            <a:r>
              <a:rPr lang="en-US" u="sng"/>
              <a:t>more than 3 drinks/day</a:t>
            </a:r>
          </a:p>
          <a:p>
            <a:pPr marL="742950" lvl="1" indent="-285750">
              <a:spcBef>
                <a:spcPct val="0"/>
              </a:spcBef>
            </a:pPr>
            <a:r>
              <a:rPr lang="en-US"/>
              <a:t>Any illicit drug use</a:t>
            </a:r>
          </a:p>
          <a:p>
            <a:pPr>
              <a:spcBef>
                <a:spcPct val="0"/>
              </a:spcBef>
              <a:buClr>
                <a:schemeClr val="tx1"/>
              </a:buClr>
            </a:pPr>
            <a:r>
              <a:rPr lang="en-US"/>
              <a:t>Any prescription drug misuse (taking more than prescribed or for ‘non-medical reasons’)</a:t>
            </a:r>
          </a:p>
          <a:p>
            <a:pPr>
              <a:spcBef>
                <a:spcPct val="0"/>
              </a:spcBef>
            </a:pPr>
            <a:endParaRPr lang="en-US"/>
          </a:p>
        </p:txBody>
      </p:sp>
      <p:sp>
        <p:nvSpPr>
          <p:cNvPr id="75780" name="Date Placeholder 3"/>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3563667B-3642-4553-83BB-0BBC63CC38D8}" type="datetime1">
              <a:rPr lang="en-US" sz="1200">
                <a:latin typeface="Times New Roman" pitchFamily="18" charset="0"/>
                <a:cs typeface="Arial" pitchFamily="34" charset="0"/>
              </a:rPr>
              <a:pPr algn="r" eaLnBrk="0" hangingPunct="0"/>
              <a:t>10/12/17</a:t>
            </a:fld>
            <a:endParaRPr lang="en-US" sz="1200">
              <a:latin typeface="Times New Roman" pitchFamily="18" charset="0"/>
              <a:cs typeface="Arial" pitchFamily="34" charset="0"/>
            </a:endParaRPr>
          </a:p>
        </p:txBody>
      </p:sp>
      <p:sp>
        <p:nvSpPr>
          <p:cNvPr id="75781"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fld id="{0E3ECF60-0E16-4A60-BFA4-18C92F5F9358}" type="slidenum">
              <a:rPr lang="en-US" sz="1200">
                <a:latin typeface="Times New Roman" pitchFamily="18" charset="0"/>
                <a:cs typeface="Arial" pitchFamily="34" charset="0"/>
              </a:rPr>
              <a:pPr algn="r" eaLnBrk="0" hangingPunct="0"/>
              <a:t>26</a:t>
            </a:fld>
            <a:endParaRPr lang="en-US" sz="1200">
              <a:latin typeface="Times New Roman" pitchFamily="18" charset="0"/>
              <a:cs typeface="Arial" pitchFamily="34" charset="0"/>
            </a:endParaRPr>
          </a:p>
        </p:txBody>
      </p:sp>
    </p:spTree>
    <p:extLst>
      <p:ext uri="{BB962C8B-B14F-4D97-AF65-F5344CB8AC3E}">
        <p14:creationId xmlns:p14="http://schemas.microsoft.com/office/powerpoint/2010/main" val="1066735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3738162-EFF0-4A93-AAE1-6F7E63487BFE}" type="slidenum">
              <a:rPr lang="en-US" altLang="en-US"/>
              <a:pPr eaLnBrk="1" hangingPunct="1"/>
              <a:t>28</a:t>
            </a:fld>
            <a:endParaRPr lang="en-US" altLang="en-US"/>
          </a:p>
        </p:txBody>
      </p:sp>
      <p:sp>
        <p:nvSpPr>
          <p:cNvPr id="104451" name="Rectangle 2"/>
          <p:cNvSpPr>
            <a:spLocks noGrp="1" noRot="1" noChangeAspect="1" noChangeArrowheads="1" noTextEdit="1"/>
          </p:cNvSpPr>
          <p:nvPr>
            <p:ph type="sldImg"/>
          </p:nvPr>
        </p:nvSpPr>
        <p:spPr>
          <a:xfrm>
            <a:off x="409575" y="696913"/>
            <a:ext cx="6197600" cy="3486150"/>
          </a:xfrm>
          <a:ln/>
        </p:spPr>
      </p:sp>
      <p:sp>
        <p:nvSpPr>
          <p:cNvPr id="104452"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6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BB033ED-631A-4D2D-99F2-F0E6A5A868CF}" type="slidenum">
              <a:rPr lang="en-US" altLang="en-US"/>
              <a:pPr eaLnBrk="1" hangingPunct="1"/>
              <a:t>29</a:t>
            </a:fld>
            <a:endParaRPr lang="en-US" altLang="en-US"/>
          </a:p>
        </p:txBody>
      </p:sp>
      <p:sp>
        <p:nvSpPr>
          <p:cNvPr id="105475" name="Rectangle 2"/>
          <p:cNvSpPr>
            <a:spLocks noGrp="1" noRot="1" noChangeAspect="1" noChangeArrowheads="1" noTextEdit="1"/>
          </p:cNvSpPr>
          <p:nvPr>
            <p:ph type="sldImg"/>
          </p:nvPr>
        </p:nvSpPr>
        <p:spPr>
          <a:xfrm>
            <a:off x="409575" y="696913"/>
            <a:ext cx="6197600" cy="3486150"/>
          </a:xfrm>
          <a:ln/>
        </p:spPr>
      </p:sp>
      <p:sp>
        <p:nvSpPr>
          <p:cNvPr id="105476" name="Rectangle 3"/>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8856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656C532-C122-4BC2-88E6-926DB9EE5C08}" type="slidenum">
              <a:rPr lang="en-US"/>
              <a:pPr/>
              <a:t>30</a:t>
            </a:fld>
            <a:endParaRPr lang="en-US"/>
          </a:p>
        </p:txBody>
      </p:sp>
      <p:sp>
        <p:nvSpPr>
          <p:cNvPr id="154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68580B3D-D478-4649-9159-1B604BAF45F2}" type="slidenum">
              <a:rPr lang="en-US" sz="1200"/>
              <a:pPr algn="r"/>
              <a:t>30</a:t>
            </a:fld>
            <a:endParaRPr lang="en-US" sz="1200"/>
          </a:p>
        </p:txBody>
      </p:sp>
      <p:sp>
        <p:nvSpPr>
          <p:cNvPr id="154627" name="Rectangle 2"/>
          <p:cNvSpPr>
            <a:spLocks noGrp="1" noRot="1" noChangeAspect="1" noChangeArrowheads="1" noTextEdit="1"/>
          </p:cNvSpPr>
          <p:nvPr>
            <p:ph type="sldImg"/>
          </p:nvPr>
        </p:nvSpPr>
        <p:spPr>
          <a:xfrm>
            <a:off x="384175" y="685800"/>
            <a:ext cx="6096000" cy="3429000"/>
          </a:xfrm>
          <a:ln/>
        </p:spPr>
      </p:sp>
      <p:sp>
        <p:nvSpPr>
          <p:cNvPr id="154628" name="Rectangle 3"/>
          <p:cNvSpPr>
            <a:spLocks noGrp="1" noChangeArrowheads="1"/>
          </p:cNvSpPr>
          <p:nvPr>
            <p:ph type="body" idx="1"/>
          </p:nvPr>
        </p:nvSpPr>
        <p:spPr>
          <a:xfrm>
            <a:off x="914400" y="4343400"/>
            <a:ext cx="5029200" cy="4114800"/>
          </a:xfrm>
        </p:spPr>
        <p:txBody>
          <a:bodyPr/>
          <a:lstStyle/>
          <a:p>
            <a:pPr marL="171450" indent="-171450">
              <a:buFont typeface="Arial" panose="020B0604020202020204" pitchFamily="34" charset="0"/>
              <a:buChar char="•"/>
            </a:pPr>
            <a:r>
              <a:rPr lang="en-GB" dirty="0"/>
              <a:t>These are some</a:t>
            </a:r>
            <a:r>
              <a:rPr lang="en-GB" baseline="0" dirty="0"/>
              <a:t> examples of what constitutes a standard drink. </a:t>
            </a:r>
          </a:p>
          <a:p>
            <a:pPr marL="628650" lvl="1" indent="-171450">
              <a:buFont typeface="Arial" panose="020B0604020202020204" pitchFamily="34" charset="0"/>
              <a:buChar char="•"/>
            </a:pPr>
            <a:r>
              <a:rPr lang="en-GB" baseline="0" dirty="0"/>
              <a:t>12 </a:t>
            </a:r>
            <a:r>
              <a:rPr lang="en-GB" baseline="0" dirty="0" err="1"/>
              <a:t>oz</a:t>
            </a:r>
            <a:r>
              <a:rPr lang="en-GB" baseline="0" dirty="0"/>
              <a:t> of 5% alcohol/wine cooler </a:t>
            </a:r>
          </a:p>
          <a:p>
            <a:pPr marL="628650" lvl="1" indent="-171450">
              <a:buFont typeface="Arial" panose="020B0604020202020204" pitchFamily="34" charset="0"/>
              <a:buChar char="•"/>
            </a:pPr>
            <a:r>
              <a:rPr lang="en-GB" baseline="0" dirty="0"/>
              <a:t>8 </a:t>
            </a:r>
            <a:r>
              <a:rPr lang="en-GB" baseline="0" dirty="0" err="1"/>
              <a:t>oz</a:t>
            </a:r>
            <a:r>
              <a:rPr lang="en-GB" baseline="0" dirty="0"/>
              <a:t> or 7% malt liquor </a:t>
            </a:r>
          </a:p>
          <a:p>
            <a:pPr marL="628650" lvl="1" indent="-171450">
              <a:buFont typeface="Arial" panose="020B0604020202020204" pitchFamily="34" charset="0"/>
              <a:buChar char="•"/>
            </a:pPr>
            <a:r>
              <a:rPr lang="en-GB" baseline="0" dirty="0"/>
              <a:t>5 </a:t>
            </a:r>
            <a:r>
              <a:rPr lang="en-GB" baseline="0" dirty="0" err="1"/>
              <a:t>oz</a:t>
            </a:r>
            <a:r>
              <a:rPr lang="en-GB" baseline="0" dirty="0"/>
              <a:t> of wine</a:t>
            </a:r>
          </a:p>
          <a:p>
            <a:pPr marL="628650" lvl="1" indent="-171450">
              <a:buFont typeface="Arial" panose="020B0604020202020204" pitchFamily="34" charset="0"/>
              <a:buChar char="•"/>
            </a:pPr>
            <a:r>
              <a:rPr lang="en-GB" baseline="0" dirty="0"/>
              <a:t>1.5oz of alcohol hard liquor </a:t>
            </a:r>
          </a:p>
          <a:p>
            <a:pPr marL="171450" indent="-171450">
              <a:buFont typeface="Arial" panose="020B0604020202020204" pitchFamily="34" charset="0"/>
              <a:buChar char="•"/>
            </a:pPr>
            <a:r>
              <a:rPr lang="en-GB" baseline="0" dirty="0"/>
              <a:t>It’s also important to think about how many drinks may be in something you order at a restaurant (martini, etc.). </a:t>
            </a:r>
          </a:p>
          <a:p>
            <a:pPr marL="171450" indent="-171450">
              <a:buFont typeface="Arial" panose="020B0604020202020204" pitchFamily="34" charset="0"/>
              <a:buChar char="•"/>
            </a:pPr>
            <a:r>
              <a:rPr lang="en-GB" baseline="0" dirty="0"/>
              <a:t>These guidelines were established from a bunch of epidemiological data to help develop a sense of where increased risks may begin. </a:t>
            </a:r>
          </a:p>
          <a:p>
            <a:pPr marL="171450" indent="-171450">
              <a:buFont typeface="Arial" panose="020B0604020202020204" pitchFamily="34" charset="0"/>
              <a:buChar char="•"/>
            </a:pPr>
            <a:r>
              <a:rPr lang="en-GB" baseline="0" dirty="0"/>
              <a:t>The IRETA link at the bottom has a really great explanation of the some the alcohol guidelines a bit more… </a:t>
            </a:r>
          </a:p>
          <a:p>
            <a:pPr marL="171450" indent="-171450">
              <a:buFont typeface="Arial" panose="020B0604020202020204" pitchFamily="34" charset="0"/>
              <a:buChar char="•"/>
            </a:pPr>
            <a:r>
              <a:rPr lang="en-GB" baseline="0" dirty="0"/>
              <a:t>Drinking above these guidelines simply increases your risk and SBIRT wants to help patients understand and be aware of these risks. </a:t>
            </a:r>
            <a:endParaRPr lang="en-GB" dirty="0"/>
          </a:p>
        </p:txBody>
      </p:sp>
    </p:spTree>
    <p:extLst>
      <p:ext uri="{BB962C8B-B14F-4D97-AF65-F5344CB8AC3E}">
        <p14:creationId xmlns:p14="http://schemas.microsoft.com/office/powerpoint/2010/main" val="88448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7D23DF-EF41-4987-B4E0-C651D6E2856B}"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92703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67870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817806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71910F3-81D7-46B3-A74C-E45C808FD021}" type="datetime1">
              <a:rPr lang="en-US" smtClean="0"/>
              <a:t>10/12/17</a:t>
            </a:fld>
            <a:endParaRPr lang="en-US"/>
          </a:p>
        </p:txBody>
      </p:sp>
      <p:sp>
        <p:nvSpPr>
          <p:cNvPr id="5" name="Footer Placeholder 4"/>
          <p:cNvSpPr>
            <a:spLocks noGrp="1"/>
          </p:cNvSpPr>
          <p:nvPr>
            <p:ph type="ftr" sz="quarter" idx="11"/>
          </p:nvPr>
        </p:nvSpPr>
        <p:spPr/>
        <p:txBody>
          <a:bodyPr/>
          <a:lstStyle/>
          <a:p>
            <a:r>
              <a:rPr lang="en-US"/>
              <a:t>Dorval, 2017</a:t>
            </a:r>
          </a:p>
        </p:txBody>
      </p:sp>
      <p:sp>
        <p:nvSpPr>
          <p:cNvPr id="6" name="Slide Number Placeholder 5"/>
          <p:cNvSpPr>
            <a:spLocks noGrp="1"/>
          </p:cNvSpPr>
          <p:nvPr>
            <p:ph type="sldNum" sz="quarter" idx="12"/>
          </p:nvPr>
        </p:nvSpPr>
        <p:spPr/>
        <p:txBody>
          <a:bodyPr/>
          <a:lstStyle/>
          <a:p>
            <a:fld id="{D396FF4C-F3A2-4863-8E94-549EF92A7A5D}" type="slidenum">
              <a:rPr lang="en-US" smtClean="0"/>
              <a:pPr/>
              <a:t>‹#›</a:t>
            </a:fld>
            <a:endParaRPr lang="en-US"/>
          </a:p>
        </p:txBody>
      </p:sp>
    </p:spTree>
    <p:extLst>
      <p:ext uri="{BB962C8B-B14F-4D97-AF65-F5344CB8AC3E}">
        <p14:creationId xmlns:p14="http://schemas.microsoft.com/office/powerpoint/2010/main" val="4248498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7548824" cy="1646307"/>
          </a:xfrm>
        </p:spPr>
        <p:txBody>
          <a:bodyPr anchor="b">
            <a:normAutofit/>
          </a:bodyPr>
          <a:lstStyle>
            <a:lvl1pPr marL="0" indent="0">
              <a:buNone/>
              <a:defRPr sz="4800" b="1" baseline="0">
                <a:solidFill>
                  <a:srgbClr val="FFFFFF"/>
                </a:solidFill>
              </a:defRPr>
            </a:lvl1pPr>
          </a:lstStyle>
          <a:p>
            <a:pPr lvl="0"/>
            <a:r>
              <a:rPr lang="en-US" dirty="0" smtClean="0"/>
              <a:t>Add the title of your presentation here</a:t>
            </a:r>
            <a:endParaRPr lang="en-US" dirty="0"/>
          </a:p>
        </p:txBody>
      </p:sp>
      <p:sp>
        <p:nvSpPr>
          <p:cNvPr id="11" name="Subtitle 1"/>
          <p:cNvSpPr txBox="1">
            <a:spLocks/>
          </p:cNvSpPr>
          <p:nvPr userDrawn="1"/>
        </p:nvSpPr>
        <p:spPr>
          <a:xfrm>
            <a:off x="4519855" y="6482697"/>
            <a:ext cx="1400847" cy="213603"/>
          </a:xfrm>
          <a:prstGeom prst="rect">
            <a:avLst/>
          </a:prstGeom>
        </p:spPr>
        <p:txBody>
          <a:bodyPr vert="horz" lIns="121917" tIns="60958" rIns="121917" bIns="60958"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dirty="0" smtClean="0">
                <a:solidFill>
                  <a:srgbClr val="FFFFFF"/>
                </a:solidFill>
                <a:latin typeface="Helvetica Neue"/>
                <a:cs typeface="Helvetica Neue"/>
              </a:rPr>
              <a:t>Powered by</a:t>
            </a:r>
            <a:endParaRPr lang="en-US" sz="1100" dirty="0">
              <a:solidFill>
                <a:srgbClr val="FFFFFF"/>
              </a:solidFill>
              <a:latin typeface="Helvetica Neue"/>
              <a:cs typeface="Helvetica Neue"/>
            </a:endParaRPr>
          </a:p>
        </p:txBody>
      </p:sp>
      <p:pic>
        <p:nvPicPr>
          <p:cNvPr id="7" name="Picture 6"/>
          <p:cNvPicPr>
            <a:picLocks noChangeAspect="1"/>
          </p:cNvPicPr>
          <p:nvPr userDrawn="1"/>
        </p:nvPicPr>
        <p:blipFill>
          <a:blip r:embed="rId3"/>
          <a:stretch>
            <a:fillRect/>
          </a:stretch>
        </p:blipFill>
        <p:spPr>
          <a:xfrm>
            <a:off x="5645664" y="6520835"/>
            <a:ext cx="1650745" cy="209124"/>
          </a:xfrm>
          <a:prstGeom prst="rect">
            <a:avLst/>
          </a:prstGeom>
        </p:spPr>
      </p:pic>
      <p:sp>
        <p:nvSpPr>
          <p:cNvPr id="3" name="Text Placeholder 2"/>
          <p:cNvSpPr>
            <a:spLocks noGrp="1"/>
          </p:cNvSpPr>
          <p:nvPr>
            <p:ph type="body" sz="quarter" idx="12"/>
          </p:nvPr>
        </p:nvSpPr>
        <p:spPr>
          <a:xfrm>
            <a:off x="344971" y="4972051"/>
            <a:ext cx="3917951" cy="514349"/>
          </a:xfrm>
        </p:spPr>
        <p:txBody>
          <a:bodyPr>
            <a:normAutofit/>
          </a:bodyPr>
          <a:lstStyle>
            <a:lvl1pPr>
              <a:defRPr sz="1600">
                <a:solidFill>
                  <a:schemeClr val="bg1"/>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80708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35691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D23DF-EF41-4987-B4E0-C651D6E2856B}"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91992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7D23DF-EF41-4987-B4E0-C651D6E2856B}" type="datetimeFigureOut">
              <a:rPr lang="en-US" smtClean="0"/>
              <a:t>10/12/17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917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7D23DF-EF41-4987-B4E0-C651D6E2856B}"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50293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7D23DF-EF41-4987-B4E0-C651D6E2856B}" type="datetimeFigureOut">
              <a:rPr lang="en-US" smtClean="0"/>
              <a:t>10/12/17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0315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7D23DF-EF41-4987-B4E0-C651D6E2856B}" type="datetimeFigureOut">
              <a:rPr lang="en-US" smtClean="0"/>
              <a:t>10/12/17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162179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D23DF-EF41-4987-B4E0-C651D6E2856B}" type="datetimeFigureOut">
              <a:rPr lang="en-US" smtClean="0"/>
              <a:t>10/12/17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216695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4533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7D23DF-EF41-4987-B4E0-C651D6E2856B}" type="datetimeFigureOut">
              <a:rPr lang="en-US" smtClean="0"/>
              <a:t>10/12/17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66E666-C11F-4D04-A64E-F82377B10F9F}" type="slidenum">
              <a:rPr lang="en-US" smtClean="0"/>
              <a:t>‹#›</a:t>
            </a:fld>
            <a:endParaRPr lang="en-US"/>
          </a:p>
        </p:txBody>
      </p:sp>
    </p:spTree>
    <p:extLst>
      <p:ext uri="{BB962C8B-B14F-4D97-AF65-F5344CB8AC3E}">
        <p14:creationId xmlns:p14="http://schemas.microsoft.com/office/powerpoint/2010/main" val="32184750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D23DF-EF41-4987-B4E0-C651D6E2856B}" type="datetimeFigureOut">
              <a:rPr lang="en-US" smtClean="0"/>
              <a:t>10/12/17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6E666-C11F-4D04-A64E-F82377B10F9F}" type="slidenum">
              <a:rPr lang="en-US" smtClean="0"/>
              <a:t>‹#›</a:t>
            </a:fld>
            <a:endParaRPr lang="en-US"/>
          </a:p>
        </p:txBody>
      </p:sp>
    </p:spTree>
    <p:extLst>
      <p:ext uri="{BB962C8B-B14F-4D97-AF65-F5344CB8AC3E}">
        <p14:creationId xmlns:p14="http://schemas.microsoft.com/office/powerpoint/2010/main" val="5595286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rethinkingdrinking.niaaa.nih.gov/whatcountsdrink/whatsastandarddrink.asp" TargetMode="External"/><Relationship Id="rId4" Type="http://schemas.openxmlformats.org/officeDocument/2006/relationships/hyperlink" Target="http://www.dphhs.mt.us/" TargetMode="External"/><Relationship Id="rId5" Type="http://schemas.openxmlformats.org/officeDocument/2006/relationships/hyperlink" Target="http://ireta.org/2013/09/30/low-risk-drinking-guidelines-where-do-the-numbers-come-from/" TargetMode="External"/><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5.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hyperlink" Target="http://pubs.niaaa.nih.gov/publications/Hangovers/beyondHangovers.pdf" TargetMode="External"/><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hyperlink" Target="http://www.ceasar-boston.org/clinicians/crafft.php" TargetMode="External"/><Relationship Id="rId5"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2.xml"/><Relationship Id="rId3" Type="http://schemas.openxmlformats.org/officeDocument/2006/relationships/hyperlink" Target="http://www.ceasar-boston.org/clinicians/crafft.php" TargetMode="Externa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4.xml"/><Relationship Id="rId2" Type="http://schemas.openxmlformats.org/officeDocument/2006/relationships/diagramData" Target="../diagrams/data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tif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70000" lnSpcReduction="20000"/>
          </a:bodyPr>
          <a:lstStyle/>
          <a:p>
            <a:r>
              <a:rPr dirty="0"/>
              <a:t>AAP Healthy Tomorrows </a:t>
            </a:r>
            <a:r>
              <a:rPr dirty="0" smtClean="0"/>
              <a:t>2020</a:t>
            </a:r>
            <a:r>
              <a:rPr lang="en-US" dirty="0" smtClean="0"/>
              <a:t> Adolescent Substance Abuse </a:t>
            </a:r>
            <a:r>
              <a:rPr lang="mr-IN" dirty="0" smtClean="0"/>
              <a:t>–</a:t>
            </a:r>
            <a:r>
              <a:rPr lang="en-US" dirty="0" smtClean="0"/>
              <a:t> Screening, brief Intervention and Referral to Treatment</a:t>
            </a:r>
            <a:endParaRPr dirty="0"/>
          </a:p>
        </p:txBody>
      </p:sp>
      <p:sp>
        <p:nvSpPr>
          <p:cNvPr id="3" name="Text Placeholder 2"/>
          <p:cNvSpPr>
            <a:spLocks noGrp="1"/>
          </p:cNvSpPr>
          <p:nvPr>
            <p:ph type="body" sz="quarter" idx="12"/>
          </p:nvPr>
        </p:nvSpPr>
        <p:spPr/>
        <p:txBody>
          <a:bodyPr/>
          <a:lstStyle/>
          <a:p>
            <a:r>
              <a:t>Thursday, October 05, 2017</a:t>
            </a:r>
          </a:p>
        </p:txBody>
      </p:sp>
    </p:spTree>
    <p:extLst>
      <p:ext uri="{BB962C8B-B14F-4D97-AF65-F5344CB8AC3E}">
        <p14:creationId xmlns:p14="http://schemas.microsoft.com/office/powerpoint/2010/main" val="318320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Q7: If question 6 is YES, when do you screen?</a:t>
            </a:r>
          </a:p>
        </p:txBody>
      </p:sp>
      <p:pic>
        <p:nvPicPr>
          <p:cNvPr id="4" name="Picture 3" descr="chart1634382290.png"/>
          <p:cNvPicPr>
            <a:picLocks noChangeAspect="1"/>
          </p:cNvPicPr>
          <p:nvPr/>
        </p:nvPicPr>
        <p:blipFill>
          <a:blip r:embed="rId2"/>
          <a:stretch>
            <a:fillRect/>
          </a:stretch>
        </p:blipFill>
        <p:spPr>
          <a:xfrm>
            <a:off x="877552" y="2392692"/>
            <a:ext cx="7184571" cy="3507619"/>
          </a:xfrm>
          <a:prstGeom prst="rect">
            <a:avLst/>
          </a:prstGeom>
        </p:spPr>
      </p:pic>
      <p:pic>
        <p:nvPicPr>
          <p:cNvPr id="5" name="Picture 4" descr="table1634382290.png"/>
          <p:cNvPicPr>
            <a:picLocks noChangeAspect="1"/>
          </p:cNvPicPr>
          <p:nvPr/>
        </p:nvPicPr>
        <p:blipFill>
          <a:blip r:embed="rId3"/>
          <a:stretch>
            <a:fillRect/>
          </a:stretch>
        </p:blipFill>
        <p:spPr>
          <a:xfrm>
            <a:off x="5531170" y="1751533"/>
            <a:ext cx="6244837" cy="1503387"/>
          </a:xfrm>
          <a:prstGeom prst="rect">
            <a:avLst/>
          </a:prstGeom>
        </p:spPr>
      </p:pic>
    </p:spTree>
    <p:extLst>
      <p:ext uri="{BB962C8B-B14F-4D97-AF65-F5344CB8AC3E}">
        <p14:creationId xmlns:p14="http://schemas.microsoft.com/office/powerpoint/2010/main" val="2566329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Q8: If question 6 is YES, whom do you screen?</a:t>
            </a:r>
          </a:p>
        </p:txBody>
      </p:sp>
      <p:pic>
        <p:nvPicPr>
          <p:cNvPr id="4" name="Picture 3" descr="chart1634387120.png"/>
          <p:cNvPicPr>
            <a:picLocks noChangeAspect="1"/>
          </p:cNvPicPr>
          <p:nvPr/>
        </p:nvPicPr>
        <p:blipFill>
          <a:blip r:embed="rId2"/>
          <a:stretch>
            <a:fillRect/>
          </a:stretch>
        </p:blipFill>
        <p:spPr>
          <a:xfrm>
            <a:off x="645788" y="3071936"/>
            <a:ext cx="7184571" cy="3507619"/>
          </a:xfrm>
          <a:prstGeom prst="rect">
            <a:avLst/>
          </a:prstGeom>
        </p:spPr>
      </p:pic>
      <p:pic>
        <p:nvPicPr>
          <p:cNvPr id="5" name="Picture 4" descr="table1634387120.png"/>
          <p:cNvPicPr>
            <a:picLocks noChangeAspect="1"/>
          </p:cNvPicPr>
          <p:nvPr/>
        </p:nvPicPr>
        <p:blipFill>
          <a:blip r:embed="rId3"/>
          <a:stretch>
            <a:fillRect/>
          </a:stretch>
        </p:blipFill>
        <p:spPr>
          <a:xfrm>
            <a:off x="6165889" y="1673747"/>
            <a:ext cx="5863979" cy="1411699"/>
          </a:xfrm>
          <a:prstGeom prst="rect">
            <a:avLst/>
          </a:prstGeom>
        </p:spPr>
      </p:pic>
    </p:spTree>
    <p:extLst>
      <p:ext uri="{BB962C8B-B14F-4D97-AF65-F5344CB8AC3E}">
        <p14:creationId xmlns:p14="http://schemas.microsoft.com/office/powerpoint/2010/main" val="194110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Q9: In your current clinical practice, do you use standardized substance abuse screening tools? (select all that apply)</a:t>
            </a:r>
          </a:p>
        </p:txBody>
      </p:sp>
      <p:pic>
        <p:nvPicPr>
          <p:cNvPr id="4" name="Picture 3" descr="chart1634394370.png"/>
          <p:cNvPicPr>
            <a:picLocks noChangeAspect="1"/>
          </p:cNvPicPr>
          <p:nvPr/>
        </p:nvPicPr>
        <p:blipFill>
          <a:blip r:embed="rId2"/>
          <a:stretch>
            <a:fillRect/>
          </a:stretch>
        </p:blipFill>
        <p:spPr>
          <a:xfrm>
            <a:off x="167026" y="2011971"/>
            <a:ext cx="7020833" cy="4846029"/>
          </a:xfrm>
          <a:prstGeom prst="rect">
            <a:avLst/>
          </a:prstGeom>
        </p:spPr>
      </p:pic>
      <p:pic>
        <p:nvPicPr>
          <p:cNvPr id="5" name="Picture 4" descr="table1634394370.png"/>
          <p:cNvPicPr>
            <a:picLocks noChangeAspect="1"/>
          </p:cNvPicPr>
          <p:nvPr/>
        </p:nvPicPr>
        <p:blipFill>
          <a:blip r:embed="rId3"/>
          <a:stretch>
            <a:fillRect/>
          </a:stretch>
        </p:blipFill>
        <p:spPr>
          <a:xfrm>
            <a:off x="5541929" y="3030675"/>
            <a:ext cx="5966791" cy="2370644"/>
          </a:xfrm>
          <a:prstGeom prst="rect">
            <a:avLst/>
          </a:prstGeom>
        </p:spPr>
      </p:pic>
    </p:spTree>
    <p:extLst>
      <p:ext uri="{BB962C8B-B14F-4D97-AF65-F5344CB8AC3E}">
        <p14:creationId xmlns:p14="http://schemas.microsoft.com/office/powerpoint/2010/main" val="47442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Q10: If you screen in your practice, what methods do you use?</a:t>
            </a:r>
          </a:p>
        </p:txBody>
      </p:sp>
      <p:pic>
        <p:nvPicPr>
          <p:cNvPr id="4" name="Picture 3" descr="chart1634396080.png"/>
          <p:cNvPicPr>
            <a:picLocks noChangeAspect="1"/>
          </p:cNvPicPr>
          <p:nvPr/>
        </p:nvPicPr>
        <p:blipFill>
          <a:blip r:embed="rId2"/>
          <a:stretch>
            <a:fillRect/>
          </a:stretch>
        </p:blipFill>
        <p:spPr>
          <a:xfrm>
            <a:off x="457412" y="1914305"/>
            <a:ext cx="7184571" cy="4233333"/>
          </a:xfrm>
          <a:prstGeom prst="rect">
            <a:avLst/>
          </a:prstGeom>
        </p:spPr>
      </p:pic>
      <p:pic>
        <p:nvPicPr>
          <p:cNvPr id="5" name="Picture 4" descr="table1634396080.png"/>
          <p:cNvPicPr>
            <a:picLocks noChangeAspect="1"/>
          </p:cNvPicPr>
          <p:nvPr/>
        </p:nvPicPr>
        <p:blipFill>
          <a:blip r:embed="rId3"/>
          <a:stretch>
            <a:fillRect/>
          </a:stretch>
        </p:blipFill>
        <p:spPr>
          <a:xfrm>
            <a:off x="5779179" y="1746710"/>
            <a:ext cx="5863979" cy="2181716"/>
          </a:xfrm>
          <a:prstGeom prst="rect">
            <a:avLst/>
          </a:prstGeom>
        </p:spPr>
      </p:pic>
    </p:spTree>
    <p:extLst>
      <p:ext uri="{BB962C8B-B14F-4D97-AF65-F5344CB8AC3E}">
        <p14:creationId xmlns:p14="http://schemas.microsoft.com/office/powerpoint/2010/main" val="164844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13" y="338105"/>
            <a:ext cx="10515600" cy="1325563"/>
          </a:xfrm>
        </p:spPr>
        <p:txBody>
          <a:bodyPr>
            <a:normAutofit/>
          </a:bodyPr>
          <a:lstStyle/>
          <a:p>
            <a:r>
              <a:rPr dirty="0"/>
              <a:t>Q11: Rank barriers to substance use screenings in current practice</a:t>
            </a:r>
          </a:p>
        </p:txBody>
      </p:sp>
      <p:pic>
        <p:nvPicPr>
          <p:cNvPr id="4" name="Picture 3" descr="chart1634397570.png"/>
          <p:cNvPicPr>
            <a:picLocks noChangeAspect="1"/>
          </p:cNvPicPr>
          <p:nvPr/>
        </p:nvPicPr>
        <p:blipFill>
          <a:blip r:embed="rId2"/>
          <a:stretch>
            <a:fillRect/>
          </a:stretch>
        </p:blipFill>
        <p:spPr>
          <a:xfrm>
            <a:off x="2215805" y="1692517"/>
            <a:ext cx="6823061" cy="5007523"/>
          </a:xfrm>
          <a:prstGeom prst="rect">
            <a:avLst/>
          </a:prstGeom>
        </p:spPr>
      </p:pic>
    </p:spTree>
    <p:extLst>
      <p:ext uri="{BB962C8B-B14F-4D97-AF65-F5344CB8AC3E}">
        <p14:creationId xmlns:p14="http://schemas.microsoft.com/office/powerpoint/2010/main" val="75074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36726" y="152400"/>
            <a:ext cx="8626475" cy="1371600"/>
          </a:xfrm>
        </p:spPr>
        <p:txBody>
          <a:bodyPr rtlCol="0">
            <a:normAutofit/>
          </a:bodyPr>
          <a:lstStyle/>
          <a:p>
            <a:pPr>
              <a:defRPr/>
            </a:pPr>
            <a:r>
              <a:rPr lang="en-US" b="1" dirty="0"/>
              <a:t/>
            </a:r>
            <a:br>
              <a:rPr lang="en-US" b="1" dirty="0"/>
            </a:br>
            <a:endParaRPr lang="en-US" b="1" i="1" u="sng" dirty="0"/>
          </a:p>
        </p:txBody>
      </p:sp>
      <p:sp>
        <p:nvSpPr>
          <p:cNvPr id="2" name="Content Placeholder 1"/>
          <p:cNvSpPr>
            <a:spLocks noGrp="1"/>
          </p:cNvSpPr>
          <p:nvPr>
            <p:ph idx="1"/>
          </p:nvPr>
        </p:nvSpPr>
        <p:spPr>
          <a:xfrm>
            <a:off x="28441" y="0"/>
            <a:ext cx="12163559" cy="2405575"/>
          </a:xfrm>
          <a:solidFill>
            <a:schemeClr val="accent6">
              <a:lumMod val="20000"/>
              <a:lumOff val="80000"/>
            </a:schemeClr>
          </a:solidFill>
        </p:spPr>
        <p:txBody>
          <a:bodyPr rtlCol="0">
            <a:noAutofit/>
          </a:bodyPr>
          <a:lstStyle/>
          <a:p>
            <a:pPr marL="0" indent="0" algn="ctr">
              <a:lnSpc>
                <a:spcPct val="110000"/>
              </a:lnSpc>
              <a:buNone/>
              <a:defRPr/>
            </a:pPr>
            <a:endParaRPr lang="en-US" sz="800" dirty="0">
              <a:latin typeface="+mj-lt"/>
            </a:endParaRPr>
          </a:p>
          <a:p>
            <a:pPr marL="0" indent="0" algn="ctr">
              <a:lnSpc>
                <a:spcPct val="110000"/>
              </a:lnSpc>
              <a:buNone/>
              <a:defRPr/>
            </a:pPr>
            <a:r>
              <a:rPr lang="en-US" sz="4800" b="1" dirty="0">
                <a:latin typeface="+mj-lt"/>
              </a:rPr>
              <a:t>SBIRT</a:t>
            </a:r>
          </a:p>
          <a:p>
            <a:pPr marL="0" indent="0" algn="ctr">
              <a:lnSpc>
                <a:spcPct val="110000"/>
              </a:lnSpc>
              <a:buNone/>
              <a:defRPr/>
            </a:pPr>
            <a:r>
              <a:rPr lang="en-US" sz="4400" b="1" dirty="0">
                <a:latin typeface="+mj-lt"/>
              </a:rPr>
              <a:t>Identifying and Addressing Unhealthy Substance </a:t>
            </a:r>
            <a:r>
              <a:rPr lang="en-US" sz="4400" b="1" dirty="0" smtClean="0">
                <a:latin typeface="+mj-lt"/>
              </a:rPr>
              <a:t>Use</a:t>
            </a:r>
          </a:p>
          <a:p>
            <a:pPr marL="0" indent="0" algn="ctr">
              <a:lnSpc>
                <a:spcPct val="110000"/>
              </a:lnSpc>
              <a:buNone/>
              <a:defRPr/>
            </a:pPr>
            <a:r>
              <a:rPr lang="en-US" sz="4400" b="1" dirty="0" smtClean="0">
                <a:latin typeface="+mj-lt"/>
              </a:rPr>
              <a:t>With Adolescents</a:t>
            </a:r>
            <a:endParaRPr lang="en-US" sz="4400" b="1" dirty="0">
              <a:latin typeface="+mj-lt"/>
            </a:endParaRPr>
          </a:p>
        </p:txBody>
      </p:sp>
      <p:sp>
        <p:nvSpPr>
          <p:cNvPr id="14338" name="Rectangle 4"/>
          <p:cNvSpPr>
            <a:spLocks noChangeArrowheads="1"/>
          </p:cNvSpPr>
          <p:nvPr/>
        </p:nvSpPr>
        <p:spPr bwMode="auto">
          <a:xfrm>
            <a:off x="1895341" y="3276600"/>
            <a:ext cx="8458200" cy="892552"/>
          </a:xfrm>
          <a:prstGeom prst="rect">
            <a:avLst/>
          </a:prstGeom>
          <a:noFill/>
          <a:ln w="9525">
            <a:noFill/>
            <a:miter lim="800000"/>
            <a:headEnd/>
            <a:tailEnd/>
          </a:ln>
        </p:spPr>
        <p:txBody>
          <a:bodyPr>
            <a:spAutoFit/>
          </a:bodyPr>
          <a:lstStyle/>
          <a:p>
            <a:pPr algn="ctr"/>
            <a:endParaRPr lang="en-US" sz="2800" b="1" dirty="0">
              <a:latin typeface="Calibri" pitchFamily="34" charset="0"/>
            </a:endParaRPr>
          </a:p>
          <a:p>
            <a:pPr algn="ctr"/>
            <a:r>
              <a:rPr lang="en-US" sz="2400" b="1" dirty="0">
                <a:latin typeface="Calibri" pitchFamily="34" charset="0"/>
              </a:rPr>
              <a:t> </a:t>
            </a:r>
          </a:p>
        </p:txBody>
      </p:sp>
      <p:sp>
        <p:nvSpPr>
          <p:cNvPr id="3" name="Rectangle 2"/>
          <p:cNvSpPr/>
          <p:nvPr/>
        </p:nvSpPr>
        <p:spPr>
          <a:xfrm>
            <a:off x="3341931" y="5040177"/>
            <a:ext cx="5416063" cy="1200329"/>
          </a:xfrm>
          <a:prstGeom prst="rect">
            <a:avLst/>
          </a:prstGeom>
        </p:spPr>
        <p:txBody>
          <a:bodyPr wrap="square">
            <a:spAutoFit/>
          </a:bodyPr>
          <a:lstStyle/>
          <a:p>
            <a:pPr algn="ctr"/>
            <a:r>
              <a:rPr lang="en-US" sz="2400" dirty="0">
                <a:latin typeface="Calibri" pitchFamily="34" charset="0"/>
              </a:rPr>
              <a:t>Rhode Island College</a:t>
            </a:r>
          </a:p>
          <a:p>
            <a:pPr algn="ctr"/>
            <a:r>
              <a:rPr lang="en-US" sz="2400" dirty="0">
                <a:latin typeface="Calibri" pitchFamily="34" charset="0"/>
              </a:rPr>
              <a:t>School of Social Work</a:t>
            </a:r>
          </a:p>
          <a:p>
            <a:pPr algn="ctr"/>
            <a:r>
              <a:rPr lang="en-US" sz="2400" dirty="0">
                <a:latin typeface="Calibri" pitchFamily="34" charset="0"/>
              </a:rPr>
              <a:t>RI-SBIRT Resource Center</a:t>
            </a:r>
          </a:p>
        </p:txBody>
      </p:sp>
    </p:spTree>
    <p:extLst>
      <p:ext uri="{BB962C8B-B14F-4D97-AF65-F5344CB8AC3E}">
        <p14:creationId xmlns:p14="http://schemas.microsoft.com/office/powerpoint/2010/main" val="36957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Chris Dorval LCSW, LCDCS, LCDP, ICADC</a:t>
            </a:r>
          </a:p>
          <a:p>
            <a:pPr lvl="1"/>
            <a:r>
              <a:rPr lang="en-US" dirty="0" smtClean="0"/>
              <a:t>Project Coordinator- RI SBIRT Training &amp; Resource Center</a:t>
            </a:r>
          </a:p>
          <a:p>
            <a:pPr lvl="1"/>
            <a:r>
              <a:rPr lang="en-US" dirty="0" smtClean="0"/>
              <a:t>Treatment Advocate- Recovery Centers or America</a:t>
            </a:r>
          </a:p>
          <a:p>
            <a:pPr lvl="1"/>
            <a:r>
              <a:rPr lang="en-US" dirty="0" smtClean="0"/>
              <a:t>Psychotherapist &amp; Consultant- Private Practice</a:t>
            </a:r>
          </a:p>
          <a:p>
            <a:pPr lvl="1"/>
            <a:r>
              <a:rPr lang="en-US" dirty="0" smtClean="0"/>
              <a:t>Speakers Bureau- </a:t>
            </a:r>
            <a:r>
              <a:rPr lang="en-US" dirty="0" err="1" smtClean="0"/>
              <a:t>Alkermes</a:t>
            </a:r>
            <a:endParaRPr lang="en-US" dirty="0" smtClean="0"/>
          </a:p>
          <a:p>
            <a:pPr lvl="1"/>
            <a:endParaRPr lang="en-US" dirty="0"/>
          </a:p>
        </p:txBody>
      </p:sp>
    </p:spTree>
    <p:extLst>
      <p:ext uri="{BB962C8B-B14F-4D97-AF65-F5344CB8AC3E}">
        <p14:creationId xmlns:p14="http://schemas.microsoft.com/office/powerpoint/2010/main" val="666739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590843" y="1388515"/>
            <a:ext cx="10769583" cy="5469485"/>
          </a:xfrm>
        </p:spPr>
        <p:txBody>
          <a:bodyPr>
            <a:normAutofit fontScale="77500" lnSpcReduction="20000"/>
          </a:bodyPr>
          <a:lstStyle/>
          <a:p>
            <a:pPr marL="0" indent="0">
              <a:buNone/>
              <a:defRPr/>
            </a:pPr>
            <a:r>
              <a:rPr lang="en-US" altLang="en-US" sz="3300" dirty="0">
                <a:solidFill>
                  <a:srgbClr val="002060"/>
                </a:solidFill>
              </a:rPr>
              <a:t>Supported by RIC SSW and BHDDH: to build statewide SBIRT awareness and capacity to</a:t>
            </a:r>
          </a:p>
          <a:p>
            <a:pPr marL="0" indent="0">
              <a:buNone/>
              <a:defRPr/>
            </a:pPr>
            <a:endParaRPr lang="en-US" altLang="en-US" sz="3300" b="1" dirty="0">
              <a:solidFill>
                <a:srgbClr val="002060"/>
              </a:solidFill>
            </a:endParaRPr>
          </a:p>
          <a:p>
            <a:pPr marL="914400" lvl="1" indent="-457200">
              <a:defRPr/>
            </a:pPr>
            <a:r>
              <a:rPr lang="en-US" altLang="en-US" sz="3300" dirty="0">
                <a:solidFill>
                  <a:srgbClr val="002060"/>
                </a:solidFill>
              </a:rPr>
              <a:t>implement and integrate SBIRT into diverse settings and organizations, </a:t>
            </a:r>
          </a:p>
          <a:p>
            <a:pPr marL="914400" lvl="1" indent="-457200">
              <a:defRPr/>
            </a:pPr>
            <a:r>
              <a:rPr lang="en-US" altLang="en-US" sz="3300" dirty="0">
                <a:solidFill>
                  <a:srgbClr val="002060"/>
                </a:solidFill>
              </a:rPr>
              <a:t>and promote clinician SBIRT skills and competency.</a:t>
            </a:r>
          </a:p>
          <a:p>
            <a:pPr marL="914400" lvl="1" indent="-457200">
              <a:defRPr/>
            </a:pPr>
            <a:endParaRPr lang="en-US" altLang="en-US" dirty="0"/>
          </a:p>
          <a:p>
            <a:pPr marL="914400" lvl="1" indent="-457200">
              <a:defRPr/>
            </a:pPr>
            <a:endParaRPr lang="en-US" altLang="en-US" dirty="0"/>
          </a:p>
          <a:p>
            <a:pPr marL="457200" lvl="1" indent="0" algn="ctr">
              <a:buNone/>
              <a:defRPr/>
            </a:pPr>
            <a:endParaRPr lang="en-US" altLang="en-US" sz="1600" b="1" dirty="0"/>
          </a:p>
          <a:p>
            <a:pPr marL="457200" lvl="1" indent="0" algn="ctr">
              <a:buNone/>
              <a:defRPr/>
            </a:pPr>
            <a:endParaRPr lang="en-US" altLang="en-US" sz="1600" b="1" dirty="0"/>
          </a:p>
          <a:p>
            <a:pPr marL="457200" lvl="1" indent="0" algn="ctr">
              <a:buNone/>
              <a:defRPr/>
            </a:pPr>
            <a:endParaRPr lang="en-US" altLang="en-US" sz="1600" b="1" dirty="0"/>
          </a:p>
          <a:p>
            <a:pPr marL="457200" lvl="1" indent="0" algn="ctr">
              <a:buNone/>
              <a:defRPr/>
            </a:pPr>
            <a:r>
              <a:rPr lang="en-US" altLang="en-US" sz="1800" b="1" dirty="0"/>
              <a:t>                   </a:t>
            </a:r>
          </a:p>
          <a:p>
            <a:pPr marL="457200" lvl="1" indent="0">
              <a:buNone/>
              <a:defRPr/>
            </a:pPr>
            <a:endParaRPr lang="en-US" altLang="en-US" sz="900" b="1" dirty="0"/>
          </a:p>
          <a:p>
            <a:pPr marL="457200" lvl="1" indent="0">
              <a:buNone/>
              <a:defRPr/>
            </a:pPr>
            <a:endParaRPr lang="en-US" altLang="en-US" sz="1800" b="1" dirty="0"/>
          </a:p>
          <a:p>
            <a:pPr marL="457200" lvl="1" indent="0">
              <a:buNone/>
              <a:defRPr/>
            </a:pPr>
            <a:endParaRPr lang="en-US" altLang="en-US" b="1" dirty="0"/>
          </a:p>
          <a:p>
            <a:pPr marL="457200" lvl="1" indent="0">
              <a:buNone/>
              <a:defRPr/>
            </a:pPr>
            <a:endParaRPr lang="en-US" altLang="en-US" b="1" dirty="0">
              <a:solidFill>
                <a:srgbClr val="002060"/>
              </a:solidFill>
            </a:endParaRPr>
          </a:p>
          <a:p>
            <a:pPr marL="457200" lvl="1" indent="0">
              <a:buNone/>
              <a:defRPr/>
            </a:pPr>
            <a:endParaRPr lang="en-US" altLang="en-US" b="1" dirty="0">
              <a:solidFill>
                <a:srgbClr val="002060"/>
              </a:solidFill>
            </a:endParaRPr>
          </a:p>
          <a:p>
            <a:pPr marL="457200" lvl="1" indent="0">
              <a:buNone/>
              <a:defRPr/>
            </a:pPr>
            <a:endParaRPr lang="en-US" altLang="en-US" b="1" dirty="0">
              <a:solidFill>
                <a:srgbClr val="002060"/>
              </a:solidFill>
            </a:endParaRPr>
          </a:p>
          <a:p>
            <a:pPr marL="457200" lvl="1" indent="0">
              <a:buNone/>
              <a:defRPr/>
            </a:pPr>
            <a:endParaRPr lang="en-US" altLang="en-US" b="1" dirty="0">
              <a:solidFill>
                <a:srgbClr val="002060"/>
              </a:solidFill>
            </a:endParaRPr>
          </a:p>
          <a:p>
            <a:pPr marL="457200" lvl="1" indent="0">
              <a:buNone/>
              <a:defRPr/>
            </a:pPr>
            <a:endParaRPr lang="en-US" altLang="en-US" b="1" dirty="0">
              <a:solidFill>
                <a:srgbClr val="002060"/>
              </a:solidFill>
            </a:endParaRPr>
          </a:p>
          <a:p>
            <a:pPr marL="457200" lvl="1" indent="0">
              <a:buNone/>
              <a:defRPr/>
            </a:pPr>
            <a:r>
              <a:rPr lang="en-US" altLang="en-US" b="1" dirty="0">
                <a:solidFill>
                  <a:srgbClr val="002060"/>
                </a:solidFill>
              </a:rPr>
              <a:t>           </a:t>
            </a:r>
            <a:endParaRPr lang="en-US" altLang="en-US" sz="3100" b="1" u="sng" dirty="0">
              <a:solidFill>
                <a:srgbClr val="002060"/>
              </a:solidFill>
            </a:endParaRPr>
          </a:p>
        </p:txBody>
      </p:sp>
      <p:sp>
        <p:nvSpPr>
          <p:cNvPr id="34819" name="Rectangle 2"/>
          <p:cNvSpPr txBox="1">
            <a:spLocks noChangeArrowheads="1"/>
          </p:cNvSpPr>
          <p:nvPr/>
        </p:nvSpPr>
        <p:spPr bwMode="auto">
          <a:xfrm>
            <a:off x="0" y="1"/>
            <a:ext cx="12192000" cy="1262270"/>
          </a:xfrm>
          <a:prstGeom prst="rect">
            <a:avLst/>
          </a:prstGeom>
          <a:solidFill>
            <a:schemeClr val="accent6">
              <a:lumMod val="20000"/>
              <a:lumOff val="80000"/>
            </a:schemeClr>
          </a:solidFill>
          <a:ln>
            <a:noFill/>
          </a:ln>
          <a:extLst/>
        </p:spPr>
        <p:txBody>
          <a:bodyPr anchor="ct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a:solidFill>
                  <a:srgbClr val="002060"/>
                </a:solidFill>
                <a:latin typeface="+mj-lt"/>
                <a:cs typeface="Arial" panose="020B0604020202020204" pitchFamily="34" charset="0"/>
              </a:rPr>
              <a:t>RI-SBIRT Training &amp; Resource Center</a:t>
            </a:r>
          </a:p>
        </p:txBody>
      </p:sp>
    </p:spTree>
    <p:extLst>
      <p:ext uri="{BB962C8B-B14F-4D97-AF65-F5344CB8AC3E}">
        <p14:creationId xmlns:p14="http://schemas.microsoft.com/office/powerpoint/2010/main" val="3105611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Selby Conrad, Ph.D.</a:t>
            </a:r>
            <a:endParaRPr lang="en-US" sz="3600" dirty="0"/>
          </a:p>
        </p:txBody>
      </p:sp>
      <p:sp>
        <p:nvSpPr>
          <p:cNvPr id="3" name="Content Placeholder 2"/>
          <p:cNvSpPr>
            <a:spLocks noGrp="1"/>
          </p:cNvSpPr>
          <p:nvPr>
            <p:ph idx="1"/>
          </p:nvPr>
        </p:nvSpPr>
        <p:spPr/>
        <p:txBody>
          <a:bodyPr/>
          <a:lstStyle/>
          <a:p>
            <a:r>
              <a:rPr lang="en-US" dirty="0" smtClean="0"/>
              <a:t>Assistant Professor, Department of Psychology, Roger Williams University</a:t>
            </a:r>
          </a:p>
          <a:p>
            <a:r>
              <a:rPr lang="en-US" dirty="0" smtClean="0"/>
              <a:t>Clinical Assistant Professor, Department of Psychiatry and Human Behavior, Alpert Medical School of Brown University</a:t>
            </a:r>
          </a:p>
          <a:p>
            <a:r>
              <a:rPr lang="en-US" dirty="0" smtClean="0"/>
              <a:t>Staff Psychologist RIH/HCH and Bradley Hospital</a:t>
            </a:r>
          </a:p>
          <a:p>
            <a:pPr marL="0" indent="0">
              <a:buNone/>
            </a:pPr>
            <a:endParaRPr lang="en-US" dirty="0"/>
          </a:p>
        </p:txBody>
      </p:sp>
    </p:spTree>
    <p:extLst>
      <p:ext uri="{BB962C8B-B14F-4D97-AF65-F5344CB8AC3E}">
        <p14:creationId xmlns:p14="http://schemas.microsoft.com/office/powerpoint/2010/main" val="240248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7957"/>
          </a:xfrm>
          <a:solidFill>
            <a:schemeClr val="accent6">
              <a:lumMod val="20000"/>
              <a:lumOff val="80000"/>
            </a:schemeClr>
          </a:solidFill>
        </p:spPr>
        <p:txBody>
          <a:bodyPr rtlCol="0">
            <a:normAutofit/>
          </a:bodyPr>
          <a:lstStyle/>
          <a:p>
            <a:pPr algn="ctr">
              <a:defRPr/>
            </a:pPr>
            <a:r>
              <a:rPr lang="en-US" dirty="0"/>
              <a:t>AGENDA</a:t>
            </a:r>
          </a:p>
        </p:txBody>
      </p:sp>
      <p:sp>
        <p:nvSpPr>
          <p:cNvPr id="17410" name="Content Placeholder 2"/>
          <p:cNvSpPr>
            <a:spLocks noGrp="1"/>
          </p:cNvSpPr>
          <p:nvPr>
            <p:ph idx="1"/>
          </p:nvPr>
        </p:nvSpPr>
        <p:spPr>
          <a:xfrm>
            <a:off x="3034234" y="1840146"/>
            <a:ext cx="5757203" cy="4525963"/>
          </a:xfrm>
        </p:spPr>
        <p:txBody>
          <a:bodyPr>
            <a:noAutofit/>
          </a:bodyPr>
          <a:lstStyle/>
          <a:p>
            <a:pPr>
              <a:spcBef>
                <a:spcPct val="50000"/>
              </a:spcBef>
              <a:buClr>
                <a:srgbClr val="000066"/>
              </a:buClr>
            </a:pPr>
            <a:r>
              <a:rPr lang="en-US" sz="2400" dirty="0"/>
              <a:t>What is SBIRT- Why is it important </a:t>
            </a:r>
            <a:endParaRPr lang="en-US" sz="2400" dirty="0" smtClean="0"/>
          </a:p>
          <a:p>
            <a:pPr>
              <a:spcBef>
                <a:spcPct val="50000"/>
              </a:spcBef>
              <a:buClr>
                <a:srgbClr val="000066"/>
              </a:buClr>
            </a:pPr>
            <a:r>
              <a:rPr lang="en-US" sz="2400" dirty="0"/>
              <a:t>Using the CRAAFT </a:t>
            </a:r>
            <a:endParaRPr lang="en-US" sz="2400" dirty="0" smtClean="0"/>
          </a:p>
          <a:p>
            <a:pPr>
              <a:spcBef>
                <a:spcPct val="50000"/>
              </a:spcBef>
              <a:buClr>
                <a:srgbClr val="000066"/>
              </a:buClr>
            </a:pPr>
            <a:r>
              <a:rPr lang="en-US" sz="2400" dirty="0"/>
              <a:t>Brief Negotiated Interview </a:t>
            </a:r>
            <a:endParaRPr lang="en-US" sz="2400" dirty="0" smtClean="0"/>
          </a:p>
          <a:p>
            <a:pPr>
              <a:spcBef>
                <a:spcPct val="50000"/>
              </a:spcBef>
              <a:buClr>
                <a:srgbClr val="000066"/>
              </a:buClr>
            </a:pPr>
            <a:r>
              <a:rPr lang="en-US" sz="2400" dirty="0"/>
              <a:t>Motivational Interviewing </a:t>
            </a:r>
            <a:endParaRPr lang="en-US" sz="2400" dirty="0" smtClean="0"/>
          </a:p>
          <a:p>
            <a:pPr>
              <a:spcBef>
                <a:spcPct val="50000"/>
              </a:spcBef>
              <a:buClr>
                <a:srgbClr val="000066"/>
              </a:buClr>
            </a:pPr>
            <a:r>
              <a:rPr lang="en-US" sz="2400" dirty="0"/>
              <a:t>BREAK/DINNER </a:t>
            </a:r>
            <a:endParaRPr lang="en-US" sz="2400" dirty="0" smtClean="0"/>
          </a:p>
          <a:p>
            <a:pPr>
              <a:spcBef>
                <a:spcPct val="50000"/>
              </a:spcBef>
              <a:buClr>
                <a:srgbClr val="000066"/>
              </a:buClr>
            </a:pPr>
            <a:r>
              <a:rPr lang="en-US" sz="2400" dirty="0"/>
              <a:t>Practice Integration Discussion </a:t>
            </a:r>
            <a:r>
              <a:rPr lang="en-US" sz="2400" dirty="0" smtClean="0"/>
              <a:t>1</a:t>
            </a:r>
          </a:p>
          <a:p>
            <a:pPr>
              <a:spcBef>
                <a:spcPct val="50000"/>
              </a:spcBef>
              <a:buClr>
                <a:srgbClr val="000066"/>
              </a:buClr>
            </a:pPr>
            <a:r>
              <a:rPr lang="en-US" sz="2400" dirty="0"/>
              <a:t>Breakout Simulation with Actors </a:t>
            </a:r>
            <a:endParaRPr lang="en-US" sz="2400" dirty="0" smtClean="0"/>
          </a:p>
          <a:p>
            <a:pPr>
              <a:spcBef>
                <a:spcPct val="50000"/>
              </a:spcBef>
              <a:buClr>
                <a:srgbClr val="000066"/>
              </a:buClr>
            </a:pPr>
            <a:r>
              <a:rPr lang="en-US" sz="2400" dirty="0"/>
              <a:t>Practice Integration Discussion 2 </a:t>
            </a:r>
            <a:endParaRPr lang="en-US" sz="2400" dirty="0" smtClean="0"/>
          </a:p>
          <a:p>
            <a:pPr>
              <a:spcBef>
                <a:spcPct val="50000"/>
              </a:spcBef>
              <a:buClr>
                <a:srgbClr val="000066"/>
              </a:buClr>
            </a:pPr>
            <a:r>
              <a:rPr lang="en-US" sz="2400" dirty="0"/>
              <a:t>Referral to Treatment </a:t>
            </a:r>
            <a:endParaRPr lang="en-US" sz="2400" dirty="0" smtClean="0"/>
          </a:p>
          <a:p>
            <a:pPr>
              <a:spcBef>
                <a:spcPct val="50000"/>
              </a:spcBef>
              <a:buClr>
                <a:srgbClr val="000066"/>
              </a:buClr>
            </a:pPr>
            <a:r>
              <a:rPr lang="en-US" sz="2400" dirty="0" smtClean="0"/>
              <a:t>Wrap up</a:t>
            </a:r>
            <a:endParaRPr lang="en-US" sz="2400" dirty="0"/>
          </a:p>
        </p:txBody>
      </p:sp>
    </p:spTree>
    <p:extLst>
      <p:ext uri="{BB962C8B-B14F-4D97-AF65-F5344CB8AC3E}">
        <p14:creationId xmlns:p14="http://schemas.microsoft.com/office/powerpoint/2010/main" val="290800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Adolescent Substance Use and Abuse</a:t>
            </a:r>
            <a:br>
              <a:rPr lang="en-US" sz="3600" dirty="0" smtClean="0"/>
            </a:br>
            <a:r>
              <a:rPr lang="en-US" sz="3600" dirty="0" smtClean="0"/>
              <a:t>Why are we here today?</a:t>
            </a:r>
            <a:endParaRPr lang="en-US" sz="3600" dirty="0"/>
          </a:p>
        </p:txBody>
      </p:sp>
      <p:sp>
        <p:nvSpPr>
          <p:cNvPr id="3" name="Content Placeholder 2"/>
          <p:cNvSpPr>
            <a:spLocks noGrp="1"/>
          </p:cNvSpPr>
          <p:nvPr>
            <p:ph idx="1"/>
          </p:nvPr>
        </p:nvSpPr>
        <p:spPr/>
        <p:txBody>
          <a:bodyPr/>
          <a:lstStyle/>
          <a:p>
            <a:r>
              <a:rPr lang="en-US" dirty="0" smtClean="0"/>
              <a:t>Recreational Use of drugs is an under recognized cause of morbidity and mortality in youth</a:t>
            </a:r>
          </a:p>
          <a:p>
            <a:r>
              <a:rPr lang="en-US" dirty="0" smtClean="0"/>
              <a:t>The underlying use rates remain high despite fluctuating statistics</a:t>
            </a:r>
          </a:p>
          <a:p>
            <a:r>
              <a:rPr lang="en-US" dirty="0" smtClean="0"/>
              <a:t>Adverse Consequences accompany use</a:t>
            </a:r>
          </a:p>
          <a:p>
            <a:r>
              <a:rPr lang="en-US" dirty="0" smtClean="0"/>
              <a:t>An increased risk of dependence among those who began smoking, drinking, and using drugs before age 18.</a:t>
            </a:r>
          </a:p>
          <a:p>
            <a:r>
              <a:rPr lang="en-US" dirty="0" smtClean="0"/>
              <a:t>Most adults with substance Use disorders initiated use during childhood or adolescence</a:t>
            </a:r>
            <a:endParaRPr lang="en-US" dirty="0"/>
          </a:p>
        </p:txBody>
      </p:sp>
    </p:spTree>
    <p:extLst>
      <p:ext uri="{BB962C8B-B14F-4D97-AF65-F5344CB8AC3E}">
        <p14:creationId xmlns:p14="http://schemas.microsoft.com/office/powerpoint/2010/main" val="133988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55594"/>
          </a:xfrm>
          <a:solidFill>
            <a:schemeClr val="accent6">
              <a:lumMod val="20000"/>
              <a:lumOff val="80000"/>
            </a:schemeClr>
          </a:solidFill>
        </p:spPr>
        <p:txBody>
          <a:bodyPr/>
          <a:lstStyle/>
          <a:p>
            <a:pPr algn="ctr"/>
            <a:r>
              <a:rPr lang="en-US" dirty="0"/>
              <a:t>Introductions…</a:t>
            </a:r>
          </a:p>
        </p:txBody>
      </p:sp>
      <p:sp>
        <p:nvSpPr>
          <p:cNvPr id="3" name="Content Placeholder 2"/>
          <p:cNvSpPr>
            <a:spLocks noGrp="1"/>
          </p:cNvSpPr>
          <p:nvPr>
            <p:ph idx="1"/>
          </p:nvPr>
        </p:nvSpPr>
        <p:spPr>
          <a:xfrm>
            <a:off x="2557818" y="1934808"/>
            <a:ext cx="8578755" cy="4351338"/>
          </a:xfrm>
        </p:spPr>
        <p:txBody>
          <a:bodyPr>
            <a:normAutofit/>
          </a:bodyPr>
          <a:lstStyle/>
          <a:p>
            <a:r>
              <a:rPr lang="en-US" dirty="0"/>
              <a:t>Name</a:t>
            </a:r>
          </a:p>
          <a:p>
            <a:r>
              <a:rPr lang="en-US" dirty="0" smtClean="0"/>
              <a:t>Your practice</a:t>
            </a:r>
            <a:endParaRPr lang="en-US" dirty="0"/>
          </a:p>
          <a:p>
            <a:r>
              <a:rPr lang="en-US" dirty="0"/>
              <a:t>On a 1-10 scale, how much do you know about SBIRT</a:t>
            </a:r>
          </a:p>
          <a:p>
            <a:r>
              <a:rPr lang="en-US" dirty="0"/>
              <a:t>What would you like to learn about SBIRT today? </a:t>
            </a:r>
          </a:p>
        </p:txBody>
      </p:sp>
    </p:spTree>
    <p:extLst>
      <p:ext uri="{BB962C8B-B14F-4D97-AF65-F5344CB8AC3E}">
        <p14:creationId xmlns:p14="http://schemas.microsoft.com/office/powerpoint/2010/main" val="375445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742173" y="2406315"/>
            <a:ext cx="9249878" cy="1674795"/>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itle 4"/>
          <p:cNvSpPr>
            <a:spLocks noGrp="1"/>
          </p:cNvSpPr>
          <p:nvPr>
            <p:ph type="title"/>
          </p:nvPr>
        </p:nvSpPr>
        <p:spPr>
          <a:xfrm>
            <a:off x="0" y="4309"/>
            <a:ext cx="12192000" cy="1198849"/>
          </a:xfrm>
          <a:solidFill>
            <a:schemeClr val="accent6">
              <a:lumMod val="20000"/>
              <a:lumOff val="80000"/>
            </a:schemeClr>
          </a:solidFill>
        </p:spPr>
        <p:txBody>
          <a:bodyPr/>
          <a:lstStyle/>
          <a:p>
            <a:pPr algn="ctr"/>
            <a:r>
              <a:rPr lang="en-US" dirty="0"/>
              <a:t>What is SBIRT?</a:t>
            </a:r>
          </a:p>
        </p:txBody>
      </p:sp>
      <p:sp>
        <p:nvSpPr>
          <p:cNvPr id="15" name="Content Placeholder 8"/>
          <p:cNvSpPr>
            <a:spLocks noGrp="1"/>
          </p:cNvSpPr>
          <p:nvPr>
            <p:ph idx="1"/>
          </p:nvPr>
        </p:nvSpPr>
        <p:spPr>
          <a:xfrm>
            <a:off x="1863091" y="1525470"/>
            <a:ext cx="9008043" cy="3729924"/>
          </a:xfrm>
        </p:spPr>
        <p:txBody>
          <a:bodyPr>
            <a:normAutofit lnSpcReduction="10000"/>
          </a:bodyPr>
          <a:lstStyle/>
          <a:p>
            <a:r>
              <a:rPr lang="en-US" b="1" u="sng" dirty="0">
                <a:solidFill>
                  <a:srgbClr val="FF0000"/>
                </a:solidFill>
              </a:rPr>
              <a:t>S</a:t>
            </a:r>
            <a:r>
              <a:rPr lang="en-US" b="1" u="sng" dirty="0"/>
              <a:t>creening:</a:t>
            </a:r>
            <a:r>
              <a:rPr lang="en-US" b="1" dirty="0"/>
              <a:t> </a:t>
            </a:r>
            <a:r>
              <a:rPr lang="en-US" dirty="0"/>
              <a:t>Identify patients with unhealthy substance use</a:t>
            </a:r>
          </a:p>
          <a:p>
            <a:pPr marL="0" indent="0">
              <a:buNone/>
            </a:pPr>
            <a:r>
              <a:rPr lang="en-US" sz="2400" dirty="0"/>
              <a:t> </a:t>
            </a:r>
          </a:p>
          <a:p>
            <a:r>
              <a:rPr lang="en-US" b="1" u="sng" dirty="0">
                <a:solidFill>
                  <a:srgbClr val="FF0000"/>
                </a:solidFill>
              </a:rPr>
              <a:t>B</a:t>
            </a:r>
            <a:r>
              <a:rPr lang="en-US" b="1" u="sng" dirty="0"/>
              <a:t>rief </a:t>
            </a:r>
            <a:r>
              <a:rPr lang="en-US" b="1" u="sng" dirty="0">
                <a:solidFill>
                  <a:srgbClr val="FF0000"/>
                </a:solidFill>
              </a:rPr>
              <a:t>I</a:t>
            </a:r>
            <a:r>
              <a:rPr lang="en-US" b="1" u="sng" dirty="0"/>
              <a:t>ntervention:</a:t>
            </a:r>
            <a:r>
              <a:rPr lang="en-US" b="1" dirty="0"/>
              <a:t> </a:t>
            </a:r>
            <a:r>
              <a:rPr lang="en-US" dirty="0"/>
              <a:t>Conversation to motivate patients who screen positive to consider healthier decisions (e.g. cutting back, quitting, or seeking further assessment).</a:t>
            </a:r>
          </a:p>
          <a:p>
            <a:pPr marL="0" indent="0">
              <a:buNone/>
            </a:pPr>
            <a:r>
              <a:rPr lang="en-US" dirty="0"/>
              <a:t>   In schools: BI for prevention for all who are screened. </a:t>
            </a:r>
          </a:p>
          <a:p>
            <a:endParaRPr lang="en-US" sz="2400" dirty="0"/>
          </a:p>
          <a:p>
            <a:r>
              <a:rPr lang="en-US" b="1" u="sng" dirty="0">
                <a:solidFill>
                  <a:srgbClr val="FF0000"/>
                </a:solidFill>
              </a:rPr>
              <a:t>R</a:t>
            </a:r>
            <a:r>
              <a:rPr lang="en-US" b="1" u="sng" dirty="0"/>
              <a:t>eferral to </a:t>
            </a:r>
            <a:r>
              <a:rPr lang="en-US" b="1" u="sng" dirty="0">
                <a:solidFill>
                  <a:srgbClr val="FF0000"/>
                </a:solidFill>
              </a:rPr>
              <a:t>T</a:t>
            </a:r>
            <a:r>
              <a:rPr lang="en-US" b="1" u="sng" dirty="0"/>
              <a:t>reatment</a:t>
            </a:r>
            <a:r>
              <a:rPr lang="en-US" u="sng" dirty="0"/>
              <a:t>:</a:t>
            </a:r>
            <a:r>
              <a:rPr lang="en-US" dirty="0"/>
              <a:t> Actively link patients to resources when needed</a:t>
            </a:r>
          </a:p>
          <a:p>
            <a:pPr marL="0" indent="0">
              <a:buNone/>
            </a:pPr>
            <a:endParaRPr lang="en-US" sz="2400"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14329" y="5448832"/>
            <a:ext cx="1669940" cy="1126156"/>
          </a:xfrm>
          <a:prstGeom prst="rect">
            <a:avLst/>
          </a:prstGeom>
          <a:solidFill>
            <a:schemeClr val="accent6">
              <a:lumMod val="20000"/>
              <a:lumOff val="80000"/>
            </a:schemeClr>
          </a:solidFill>
          <a:ln>
            <a:noFill/>
          </a:ln>
          <a:effectLst/>
          <a:extLst/>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367112" y="5448832"/>
            <a:ext cx="1685596" cy="1112010"/>
          </a:xfrm>
          <a:prstGeom prst="rect">
            <a:avLst/>
          </a:prstGeom>
          <a:solidFill>
            <a:srgbClr val="99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6755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animEffect transition="in" filter="fade">
                                      <p:cBhvr>
                                        <p:cTn id="35" dur="1000"/>
                                        <p:tgtEl>
                                          <p:spTgt spid="15">
                                            <p:txEl>
                                              <p:pRg st="5" end="5"/>
                                            </p:txEl>
                                          </p:spTgt>
                                        </p:tgtEl>
                                      </p:cBhvr>
                                    </p:animEffect>
                                    <p:anim calcmode="lin" valueType="num">
                                      <p:cBhvr>
                                        <p:cTn id="36"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MKurgans\Presentations\Elephant in the Room.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635750" y="1211263"/>
            <a:ext cx="5556250" cy="4205287"/>
          </a:xfrm>
        </p:spPr>
      </p:pic>
      <p:sp>
        <p:nvSpPr>
          <p:cNvPr id="3" name="Rectangle 2"/>
          <p:cNvSpPr txBox="1">
            <a:spLocks noChangeArrowheads="1"/>
          </p:cNvSpPr>
          <p:nvPr/>
        </p:nvSpPr>
        <p:spPr>
          <a:xfrm>
            <a:off x="0" y="0"/>
            <a:ext cx="12192000" cy="942208"/>
          </a:xfrm>
          <a:prstGeom prst="rect">
            <a:avLst/>
          </a:prstGeom>
          <a:solidFill>
            <a:schemeClr val="accent6">
              <a:lumMod val="20000"/>
              <a:lumOff val="80000"/>
            </a:schemeClr>
          </a:solidFill>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2250" b="1" dirty="0">
              <a:solidFill>
                <a:schemeClr val="tx1">
                  <a:lumMod val="95000"/>
                  <a:lumOff val="5000"/>
                </a:schemeClr>
              </a:solidFill>
            </a:endParaRPr>
          </a:p>
          <a:p>
            <a:r>
              <a:rPr lang="en-US" altLang="en-US" sz="4800" dirty="0">
                <a:solidFill>
                  <a:schemeClr val="tx1">
                    <a:lumMod val="95000"/>
                    <a:lumOff val="5000"/>
                  </a:schemeClr>
                </a:solidFill>
              </a:rPr>
              <a:t>Unhealthy Substance Use in Clinical Settings </a:t>
            </a:r>
          </a:p>
        </p:txBody>
      </p:sp>
      <p:sp>
        <p:nvSpPr>
          <p:cNvPr id="2" name="Rectangle 1"/>
          <p:cNvSpPr/>
          <p:nvPr/>
        </p:nvSpPr>
        <p:spPr>
          <a:xfrm>
            <a:off x="1981200" y="5416084"/>
            <a:ext cx="8012150" cy="757130"/>
          </a:xfrm>
          <a:prstGeom prst="rect">
            <a:avLst/>
          </a:prstGeom>
        </p:spPr>
        <p:txBody>
          <a:bodyPr wrap="square">
            <a:spAutoFit/>
          </a:bodyPr>
          <a:lstStyle/>
          <a:p>
            <a:pPr lvl="1" algn="ctr">
              <a:lnSpc>
                <a:spcPct val="90000"/>
              </a:lnSpc>
            </a:pPr>
            <a:r>
              <a:rPr lang="en-US" altLang="en-US" sz="2400" b="1" dirty="0">
                <a:solidFill>
                  <a:srgbClr val="FF0000"/>
                </a:solidFill>
              </a:rPr>
              <a:t>1 in 6 </a:t>
            </a:r>
            <a:r>
              <a:rPr lang="en-US" altLang="en-US" sz="2400" dirty="0">
                <a:solidFill>
                  <a:schemeClr val="tx1">
                    <a:lumMod val="95000"/>
                    <a:lumOff val="5000"/>
                  </a:schemeClr>
                </a:solidFill>
              </a:rPr>
              <a:t>patients talk with their doctor, nurse or other health professional about their drinking</a:t>
            </a:r>
            <a:r>
              <a:rPr lang="en-US" altLang="en-US" sz="2400" baseline="30000" dirty="0">
                <a:solidFill>
                  <a:schemeClr val="tx1">
                    <a:lumMod val="95000"/>
                    <a:lumOff val="5000"/>
                  </a:schemeClr>
                </a:solidFill>
              </a:rPr>
              <a:t>1</a:t>
            </a:r>
          </a:p>
        </p:txBody>
      </p:sp>
      <p:sp>
        <p:nvSpPr>
          <p:cNvPr id="4" name="Rectangle 3"/>
          <p:cNvSpPr/>
          <p:nvPr/>
        </p:nvSpPr>
        <p:spPr>
          <a:xfrm>
            <a:off x="2514600" y="6324600"/>
            <a:ext cx="7848600" cy="253916"/>
          </a:xfrm>
          <a:prstGeom prst="rect">
            <a:avLst/>
          </a:prstGeom>
        </p:spPr>
        <p:txBody>
          <a:bodyPr wrap="square">
            <a:spAutoFit/>
          </a:bodyPr>
          <a:lstStyle/>
          <a:p>
            <a:r>
              <a:rPr lang="en-US" sz="1050" dirty="0"/>
              <a:t>1. CDC Vital Signs. National Center for Chronic Disease Prevention and Health Promotion. January 2014. </a:t>
            </a:r>
            <a:r>
              <a:rPr lang="en-US" altLang="en-US" sz="1050" dirty="0"/>
              <a:t> </a:t>
            </a:r>
            <a:endParaRPr lang="en-US" sz="1050" dirty="0"/>
          </a:p>
        </p:txBody>
      </p:sp>
    </p:spTree>
    <p:extLst>
      <p:ext uri="{BB962C8B-B14F-4D97-AF65-F5344CB8AC3E}">
        <p14:creationId xmlns:p14="http://schemas.microsoft.com/office/powerpoint/2010/main" val="14887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2"/>
          <p:cNvGrpSpPr>
            <a:grpSpLocks/>
          </p:cNvGrpSpPr>
          <p:nvPr/>
        </p:nvGrpSpPr>
        <p:grpSpPr bwMode="auto">
          <a:xfrm>
            <a:off x="3018444" y="1102263"/>
            <a:ext cx="6629400" cy="5867400"/>
            <a:chOff x="1248" y="240"/>
            <a:chExt cx="4176" cy="3600"/>
          </a:xfrm>
        </p:grpSpPr>
        <p:sp>
          <p:nvSpPr>
            <p:cNvPr id="20485" name="Pyr1"/>
            <p:cNvSpPr>
              <a:spLocks noEditPoints="1" noChangeArrowheads="1"/>
            </p:cNvSpPr>
            <p:nvPr/>
          </p:nvSpPr>
          <p:spPr bwMode="auto">
            <a:xfrm>
              <a:off x="2873" y="240"/>
              <a:ext cx="936" cy="798"/>
            </a:xfrm>
            <a:custGeom>
              <a:avLst/>
              <a:gdLst>
                <a:gd name="T0" fmla="*/ 20 w 21600"/>
                <a:gd name="T1" fmla="*/ 0 h 21600"/>
                <a:gd name="T2" fmla="*/ 41 w 21600"/>
                <a:gd name="T3" fmla="*/ 29 h 21600"/>
                <a:gd name="T4" fmla="*/ 0 w 21600"/>
                <a:gd name="T5" fmla="*/ 29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A50021"/>
            </a:solidFill>
            <a:ln w="9525">
              <a:solidFill>
                <a:srgbClr val="CCCC00"/>
              </a:solidFill>
              <a:miter lim="800000"/>
              <a:headEnd/>
              <a:tailEnd/>
            </a:ln>
          </p:spPr>
          <p:txBody>
            <a:bodyPr/>
            <a:lstStyle/>
            <a:p>
              <a:endParaRPr lang="en-US"/>
            </a:p>
          </p:txBody>
        </p:sp>
        <p:sp>
          <p:nvSpPr>
            <p:cNvPr id="20486" name="Pyr2"/>
            <p:cNvSpPr>
              <a:spLocks noEditPoints="1" noChangeArrowheads="1"/>
            </p:cNvSpPr>
            <p:nvPr/>
          </p:nvSpPr>
          <p:spPr bwMode="auto">
            <a:xfrm>
              <a:off x="2331" y="1038"/>
              <a:ext cx="2015" cy="936"/>
            </a:xfrm>
            <a:custGeom>
              <a:avLst/>
              <a:gdLst>
                <a:gd name="T0" fmla="*/ 50 w 21600"/>
                <a:gd name="T1" fmla="*/ 0 h 21600"/>
                <a:gd name="T2" fmla="*/ 138 w 21600"/>
                <a:gd name="T3" fmla="*/ 0 h 21600"/>
                <a:gd name="T4" fmla="*/ 188 w 21600"/>
                <a:gd name="T5" fmla="*/ 41 h 21600"/>
                <a:gd name="T6" fmla="*/ 0 w 21600"/>
                <a:gd name="T7" fmla="*/ 41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00"/>
            </a:solidFill>
            <a:ln w="9525">
              <a:solidFill>
                <a:srgbClr val="CCCC00"/>
              </a:solidFill>
              <a:miter lim="800000"/>
              <a:headEnd/>
              <a:tailEnd/>
            </a:ln>
          </p:spPr>
          <p:txBody>
            <a:bodyPr/>
            <a:lstStyle/>
            <a:p>
              <a:endParaRPr lang="en-US"/>
            </a:p>
          </p:txBody>
        </p:sp>
        <p:sp>
          <p:nvSpPr>
            <p:cNvPr id="20487" name="Pyr3"/>
            <p:cNvSpPr>
              <a:spLocks noEditPoints="1" noChangeArrowheads="1"/>
            </p:cNvSpPr>
            <p:nvPr/>
          </p:nvSpPr>
          <p:spPr bwMode="auto">
            <a:xfrm>
              <a:off x="1795" y="1974"/>
              <a:ext cx="3087" cy="935"/>
            </a:xfrm>
            <a:custGeom>
              <a:avLst/>
              <a:gdLst>
                <a:gd name="T0" fmla="*/ 77 w 21600"/>
                <a:gd name="T1" fmla="*/ 0 h 21600"/>
                <a:gd name="T2" fmla="*/ 364 w 21600"/>
                <a:gd name="T3" fmla="*/ 0 h 21600"/>
                <a:gd name="T4" fmla="*/ 441 w 21600"/>
                <a:gd name="T5" fmla="*/ 40 h 21600"/>
                <a:gd name="T6" fmla="*/ 0 w 21600"/>
                <a:gd name="T7" fmla="*/ 4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CCCC00"/>
            </a:solidFill>
            <a:ln w="9525">
              <a:solidFill>
                <a:srgbClr val="CCCC00"/>
              </a:solidFill>
              <a:miter lim="800000"/>
              <a:headEnd/>
              <a:tailEnd/>
            </a:ln>
          </p:spPr>
          <p:txBody>
            <a:bodyPr/>
            <a:lstStyle/>
            <a:p>
              <a:endParaRPr lang="en-US"/>
            </a:p>
          </p:txBody>
        </p:sp>
        <p:sp>
          <p:nvSpPr>
            <p:cNvPr id="20488" name="Pyr4"/>
            <p:cNvSpPr>
              <a:spLocks noEditPoints="1" noChangeArrowheads="1"/>
            </p:cNvSpPr>
            <p:nvPr/>
          </p:nvSpPr>
          <p:spPr bwMode="auto">
            <a:xfrm>
              <a:off x="1248" y="2904"/>
              <a:ext cx="4176" cy="936"/>
            </a:xfrm>
            <a:custGeom>
              <a:avLst/>
              <a:gdLst>
                <a:gd name="T0" fmla="*/ 104 w 21600"/>
                <a:gd name="T1" fmla="*/ 0 h 21600"/>
                <a:gd name="T2" fmla="*/ 703 w 21600"/>
                <a:gd name="T3" fmla="*/ 0 h 21600"/>
                <a:gd name="T4" fmla="*/ 807 w 21600"/>
                <a:gd name="T5" fmla="*/ 41 h 21600"/>
                <a:gd name="T6" fmla="*/ 0 w 21600"/>
                <a:gd name="T7" fmla="*/ 41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CC00"/>
            </a:solidFill>
            <a:ln w="9525">
              <a:solidFill>
                <a:srgbClr val="CCCC00"/>
              </a:solidFill>
              <a:miter lim="800000"/>
              <a:headEnd/>
              <a:tailEnd/>
            </a:ln>
          </p:spPr>
          <p:txBody>
            <a:bodyPr/>
            <a:lstStyle/>
            <a:p>
              <a:endParaRPr lang="en-US"/>
            </a:p>
          </p:txBody>
        </p:sp>
      </p:grpSp>
      <p:sp>
        <p:nvSpPr>
          <p:cNvPr id="344071" name="Title 6"/>
          <p:cNvSpPr>
            <a:spLocks noGrp="1"/>
          </p:cNvSpPr>
          <p:nvPr>
            <p:ph type="title" idx="4294967295"/>
          </p:nvPr>
        </p:nvSpPr>
        <p:spPr>
          <a:xfrm>
            <a:off x="0" y="0"/>
            <a:ext cx="12192000" cy="903288"/>
          </a:xfrm>
          <a:solidFill>
            <a:schemeClr val="accent6">
              <a:lumMod val="20000"/>
              <a:lumOff val="80000"/>
            </a:schemeClr>
          </a:solidFill>
        </p:spPr>
        <p:txBody>
          <a:bodyPr rtlCol="0">
            <a:normAutofit/>
          </a:bodyPr>
          <a:lstStyle/>
          <a:p>
            <a:pPr algn="ctr">
              <a:defRPr/>
            </a:pPr>
            <a:r>
              <a:rPr lang="en-US" sz="4000" dirty="0">
                <a:solidFill>
                  <a:schemeClr val="tx1">
                    <a:lumMod val="95000"/>
                    <a:lumOff val="5000"/>
                  </a:schemeClr>
                </a:solidFill>
              </a:rPr>
              <a:t>Addiction: Historical Perspective</a:t>
            </a:r>
          </a:p>
        </p:txBody>
      </p:sp>
      <p:sp>
        <p:nvSpPr>
          <p:cNvPr id="20483" name="Text Box 5"/>
          <p:cNvSpPr txBox="1">
            <a:spLocks noChangeArrowheads="1"/>
          </p:cNvSpPr>
          <p:nvPr/>
        </p:nvSpPr>
        <p:spPr bwMode="auto">
          <a:xfrm>
            <a:off x="5073650" y="4327525"/>
            <a:ext cx="2715936" cy="707886"/>
          </a:xfrm>
          <a:prstGeom prst="rect">
            <a:avLst/>
          </a:prstGeom>
          <a:noFill/>
          <a:ln w="9525">
            <a:noFill/>
            <a:miter lim="800000"/>
            <a:headEnd/>
            <a:tailEnd/>
          </a:ln>
        </p:spPr>
        <p:txBody>
          <a:bodyPr wrap="none">
            <a:spAutoFit/>
          </a:bodyPr>
          <a:lstStyle/>
          <a:p>
            <a:r>
              <a:rPr lang="en-US" sz="4000" b="1">
                <a:cs typeface="Arial" charset="0"/>
              </a:rPr>
              <a:t>No Problem</a:t>
            </a:r>
          </a:p>
        </p:txBody>
      </p:sp>
      <p:sp>
        <p:nvSpPr>
          <p:cNvPr id="344074" name="Text Box 6"/>
          <p:cNvSpPr txBox="1">
            <a:spLocks noChangeArrowheads="1"/>
          </p:cNvSpPr>
          <p:nvPr/>
        </p:nvSpPr>
        <p:spPr bwMode="auto">
          <a:xfrm>
            <a:off x="5766455" y="1803255"/>
            <a:ext cx="1330325" cy="400050"/>
          </a:xfrm>
          <a:prstGeom prst="rect">
            <a:avLst/>
          </a:prstGeom>
          <a:noFill/>
          <a:ln>
            <a:noFill/>
          </a:ln>
          <a:extLst/>
        </p:spPr>
        <p:txBody>
          <a:bodyPr>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000" dirty="0">
                <a:solidFill>
                  <a:schemeClr val="bg1"/>
                </a:solidFill>
                <a:effectLst>
                  <a:outerShdw blurRad="38100" dist="38100" dir="2700000" algn="tl">
                    <a:srgbClr val="C0C0C0"/>
                  </a:outerShdw>
                </a:effectLst>
                <a:cs typeface="Arial" charset="0"/>
              </a:rPr>
              <a:t>Problem</a:t>
            </a:r>
          </a:p>
        </p:txBody>
      </p:sp>
    </p:spTree>
    <p:extLst>
      <p:ext uri="{BB962C8B-B14F-4D97-AF65-F5344CB8AC3E}">
        <p14:creationId xmlns:p14="http://schemas.microsoft.com/office/powerpoint/2010/main" val="2011364815"/>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addiction anyway?</a:t>
            </a:r>
          </a:p>
        </p:txBody>
      </p:sp>
      <p:sp>
        <p:nvSpPr>
          <p:cNvPr id="3" name="Content Placeholder 2"/>
          <p:cNvSpPr>
            <a:spLocks noGrp="1"/>
          </p:cNvSpPr>
          <p:nvPr>
            <p:ph idx="1"/>
          </p:nvPr>
        </p:nvSpPr>
        <p:spPr/>
        <p:txBody>
          <a:bodyPr>
            <a:normAutofit/>
          </a:bodyPr>
          <a:lstStyle/>
          <a:p>
            <a:r>
              <a:rPr lang="en-US" b="1" dirty="0"/>
              <a:t>Short Definition of Addiction:</a:t>
            </a:r>
            <a:r>
              <a:rPr lang="en-US" dirty="0"/>
              <a:t> (American Society of Addiction Medicine, 2011)</a:t>
            </a:r>
          </a:p>
          <a:p>
            <a:pPr marL="0" indent="0">
              <a:buNone/>
            </a:pPr>
            <a:r>
              <a:rPr lang="en-US" dirty="0"/>
              <a:t>Addiction is a </a:t>
            </a:r>
            <a:r>
              <a:rPr lang="en-US" dirty="0">
                <a:solidFill>
                  <a:srgbClr val="FF0000"/>
                </a:solidFill>
              </a:rPr>
              <a:t>primary, chronic disease of brain </a:t>
            </a:r>
            <a:r>
              <a:rPr lang="en-US" dirty="0"/>
              <a:t>reward, motivation, memory and related circuitry. Dysfunction in these circuits leads to characteristic </a:t>
            </a:r>
            <a:r>
              <a:rPr lang="en-US" dirty="0">
                <a:solidFill>
                  <a:srgbClr val="FF0000"/>
                </a:solidFill>
              </a:rPr>
              <a:t>biological, psychological, social and spiritual manifestations</a:t>
            </a:r>
            <a:r>
              <a:rPr lang="en-US" dirty="0"/>
              <a:t>. This is reflected in an individual pathologically pursuing reward and/or relief by substance use and other behaviors. </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7FA25F-8207-44A1-A8B0-0455072910E8}" type="slidenum">
              <a:rPr lang="en-US" smtClean="0"/>
              <a:t>24</a:t>
            </a:fld>
            <a:endParaRPr lang="en-US"/>
          </a:p>
        </p:txBody>
      </p:sp>
    </p:spTree>
    <p:extLst>
      <p:ext uri="{BB962C8B-B14F-4D97-AF65-F5344CB8AC3E}">
        <p14:creationId xmlns:p14="http://schemas.microsoft.com/office/powerpoint/2010/main" val="645636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Addiction continued….</a:t>
            </a:r>
            <a:endParaRPr lang="en-US" dirty="0"/>
          </a:p>
        </p:txBody>
      </p:sp>
      <p:sp>
        <p:nvSpPr>
          <p:cNvPr id="3" name="Content Placeholder 2"/>
          <p:cNvSpPr>
            <a:spLocks noGrp="1"/>
          </p:cNvSpPr>
          <p:nvPr>
            <p:ph idx="1"/>
          </p:nvPr>
        </p:nvSpPr>
        <p:spPr/>
        <p:txBody>
          <a:bodyPr/>
          <a:lstStyle/>
          <a:p>
            <a:pPr marL="0" indent="0">
              <a:buNone/>
            </a:pPr>
            <a:r>
              <a:rPr lang="en-US" dirty="0"/>
              <a:t>Addiction is characterized by </a:t>
            </a:r>
            <a:r>
              <a:rPr lang="en-US" dirty="0">
                <a:solidFill>
                  <a:srgbClr val="FF0000"/>
                </a:solidFill>
              </a:rPr>
              <a:t>inability to consistently abstain, impairment in behavioral control, craving, diminished recognition of significant problems with one’s behaviors and interpersonal relationships, and a dysfunctional emotional response</a:t>
            </a:r>
            <a:r>
              <a:rPr lang="en-US" dirty="0"/>
              <a:t>. </a:t>
            </a:r>
          </a:p>
          <a:p>
            <a:pPr marL="0" indent="0">
              <a:buNone/>
            </a:pPr>
            <a:r>
              <a:rPr lang="en-US" dirty="0"/>
              <a:t>Like other chronic diseases, addiction often involves </a:t>
            </a:r>
            <a:r>
              <a:rPr lang="en-US" dirty="0">
                <a:solidFill>
                  <a:srgbClr val="FF0000"/>
                </a:solidFill>
              </a:rPr>
              <a:t>cycles of relapse and remission</a:t>
            </a:r>
            <a:r>
              <a:rPr lang="en-US" dirty="0"/>
              <a:t>. Without treatment or engagement in recovery activities, addiction is progressive and can result in disability or premature death.</a:t>
            </a:r>
          </a:p>
          <a:p>
            <a:endParaRPr lang="en-US" dirty="0"/>
          </a:p>
          <a:p>
            <a:endParaRPr lang="en-US" dirty="0"/>
          </a:p>
        </p:txBody>
      </p:sp>
    </p:spTree>
    <p:extLst>
      <p:ext uri="{BB962C8B-B14F-4D97-AF65-F5344CB8AC3E}">
        <p14:creationId xmlns:p14="http://schemas.microsoft.com/office/powerpoint/2010/main" val="2245635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781673" y="1149632"/>
            <a:ext cx="8839200" cy="5715000"/>
            <a:chOff x="1248" y="240"/>
            <a:chExt cx="4176" cy="3600"/>
          </a:xfrm>
        </p:grpSpPr>
        <p:sp>
          <p:nvSpPr>
            <p:cNvPr id="14345" name="Pyr1"/>
            <p:cNvSpPr>
              <a:spLocks noEditPoints="1" noChangeArrowheads="1"/>
            </p:cNvSpPr>
            <p:nvPr/>
          </p:nvSpPr>
          <p:spPr bwMode="auto">
            <a:xfrm>
              <a:off x="2873" y="240"/>
              <a:ext cx="936" cy="798"/>
            </a:xfrm>
            <a:custGeom>
              <a:avLst/>
              <a:gdLst>
                <a:gd name="T0" fmla="*/ 1 w 21600"/>
                <a:gd name="T1" fmla="*/ 0 h 21600"/>
                <a:gd name="T2" fmla="*/ 2 w 21600"/>
                <a:gd name="T3" fmla="*/ 1 h 21600"/>
                <a:gd name="T4" fmla="*/ 0 w 21600"/>
                <a:gd name="T5" fmla="*/ 1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A500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Pyr2"/>
            <p:cNvSpPr>
              <a:spLocks noEditPoints="1" noChangeArrowheads="1"/>
            </p:cNvSpPr>
            <p:nvPr/>
          </p:nvSpPr>
          <p:spPr bwMode="auto">
            <a:xfrm>
              <a:off x="2335" y="1046"/>
              <a:ext cx="2015" cy="936"/>
            </a:xfrm>
            <a:custGeom>
              <a:avLst/>
              <a:gdLst>
                <a:gd name="T0" fmla="*/ 5 w 21600"/>
                <a:gd name="T1" fmla="*/ 0 h 21600"/>
                <a:gd name="T2" fmla="*/ 13 w 21600"/>
                <a:gd name="T3" fmla="*/ 0 h 21600"/>
                <a:gd name="T4" fmla="*/ 18 w 21600"/>
                <a:gd name="T5" fmla="*/ 2 h 21600"/>
                <a:gd name="T6" fmla="*/ 0 w 21600"/>
                <a:gd name="T7" fmla="*/ 2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7" name="Pyr3"/>
            <p:cNvSpPr>
              <a:spLocks noEditPoints="1" noChangeArrowheads="1"/>
            </p:cNvSpPr>
            <p:nvPr/>
          </p:nvSpPr>
          <p:spPr bwMode="auto">
            <a:xfrm>
              <a:off x="1795" y="1974"/>
              <a:ext cx="3087" cy="935"/>
            </a:xfrm>
            <a:custGeom>
              <a:avLst/>
              <a:gdLst>
                <a:gd name="T0" fmla="*/ 11 w 21600"/>
                <a:gd name="T1" fmla="*/ 0 h 21600"/>
                <a:gd name="T2" fmla="*/ 52 w 21600"/>
                <a:gd name="T3" fmla="*/ 0 h 21600"/>
                <a:gd name="T4" fmla="*/ 63 w 21600"/>
                <a:gd name="T5" fmla="*/ 2 h 21600"/>
                <a:gd name="T6" fmla="*/ 0 w 21600"/>
                <a:gd name="T7" fmla="*/ 2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Pyr4"/>
            <p:cNvSpPr>
              <a:spLocks noEditPoints="1" noChangeArrowheads="1"/>
            </p:cNvSpPr>
            <p:nvPr/>
          </p:nvSpPr>
          <p:spPr bwMode="auto">
            <a:xfrm>
              <a:off x="1248" y="2904"/>
              <a:ext cx="4176" cy="936"/>
            </a:xfrm>
            <a:custGeom>
              <a:avLst/>
              <a:gdLst>
                <a:gd name="T0" fmla="*/ 20 w 21600"/>
                <a:gd name="T1" fmla="*/ 0 h 21600"/>
                <a:gd name="T2" fmla="*/ 136 w 21600"/>
                <a:gd name="T3" fmla="*/ 0 h 21600"/>
                <a:gd name="T4" fmla="*/ 156 w 21600"/>
                <a:gd name="T5" fmla="*/ 2 h 21600"/>
                <a:gd name="T6" fmla="*/ 0 w 21600"/>
                <a:gd name="T7" fmla="*/ 2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CC00"/>
            </a:solidFill>
            <a:ln w="9525">
              <a:solidFill>
                <a:srgbClr val="CCCC00"/>
              </a:solidFill>
              <a:miter lim="800000"/>
              <a:headEnd/>
              <a:tailEnd/>
            </a:ln>
          </p:spPr>
          <p:txBody>
            <a:bodyPr/>
            <a:lstStyle/>
            <a:p>
              <a:endParaRPr lang="en-US"/>
            </a:p>
          </p:txBody>
        </p:sp>
      </p:grpSp>
      <p:sp>
        <p:nvSpPr>
          <p:cNvPr id="14339" name="Text Box 5"/>
          <p:cNvSpPr txBox="1">
            <a:spLocks noChangeArrowheads="1"/>
          </p:cNvSpPr>
          <p:nvPr/>
        </p:nvSpPr>
        <p:spPr bwMode="auto">
          <a:xfrm>
            <a:off x="4823857" y="4324797"/>
            <a:ext cx="31059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000" b="1" dirty="0">
                <a:cs typeface="Arial" pitchFamily="34" charset="0"/>
              </a:rPr>
              <a:t>Low / No Risk</a:t>
            </a:r>
          </a:p>
        </p:txBody>
      </p:sp>
      <p:sp>
        <p:nvSpPr>
          <p:cNvPr id="399370" name="Text Box 6"/>
          <p:cNvSpPr txBox="1">
            <a:spLocks noChangeArrowheads="1"/>
          </p:cNvSpPr>
          <p:nvPr/>
        </p:nvSpPr>
        <p:spPr bwMode="auto">
          <a:xfrm>
            <a:off x="5695328" y="1720276"/>
            <a:ext cx="1483783" cy="400050"/>
          </a:xfrm>
          <a:prstGeom prst="rect">
            <a:avLst/>
          </a:prstGeom>
          <a:noFill/>
          <a:ln>
            <a:noFill/>
          </a:ln>
          <a:extLst/>
        </p:spPr>
        <p:txBody>
          <a:bodyPr>
            <a:spAutoFit/>
          </a:bodyPr>
          <a:lstStyle>
            <a:lvl1pPr algn="l" eaLnBrk="0" hangingPunct="0">
              <a:spcAft>
                <a:spcPct val="0"/>
              </a:spcAft>
              <a:defRPr>
                <a:solidFill>
                  <a:schemeClr val="tx1"/>
                </a:solidFill>
                <a:latin typeface="Arial" charset="0"/>
              </a:defRPr>
            </a:lvl1pPr>
            <a:lvl2pPr marL="742950" indent="-285750" algn="l" eaLnBrk="0" hangingPunct="0">
              <a:spcAft>
                <a:spcPct val="0"/>
              </a:spcAft>
              <a:defRPr>
                <a:solidFill>
                  <a:schemeClr val="tx1"/>
                </a:solidFill>
                <a:latin typeface="Arial" charset="0"/>
              </a:defRPr>
            </a:lvl2pPr>
            <a:lvl3pPr marL="1143000" indent="-228600" algn="l" eaLnBrk="0" hangingPunct="0">
              <a:spcAft>
                <a:spcPct val="0"/>
              </a:spcAft>
              <a:defRPr>
                <a:solidFill>
                  <a:schemeClr val="tx1"/>
                </a:solidFill>
                <a:latin typeface="Arial" charset="0"/>
              </a:defRPr>
            </a:lvl3pPr>
            <a:lvl4pPr marL="1600200" indent="-228600" algn="l" eaLnBrk="0" hangingPunct="0">
              <a:spcAft>
                <a:spcPct val="0"/>
              </a:spcAft>
              <a:defRPr>
                <a:solidFill>
                  <a:schemeClr val="tx1"/>
                </a:solidFill>
                <a:latin typeface="Arial" charset="0"/>
              </a:defRPr>
            </a:lvl4pPr>
            <a:lvl5pPr marL="2057400" indent="-228600" algn="l" eaLnBrk="0" hangingPunct="0">
              <a:spcAft>
                <a:spcPct val="0"/>
              </a:spcAft>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defRPr/>
            </a:pPr>
            <a:r>
              <a:rPr lang="en-US" sz="2000" dirty="0">
                <a:solidFill>
                  <a:schemeClr val="bg1"/>
                </a:solidFill>
                <a:effectLst>
                  <a:outerShdw blurRad="38100" dist="38100" dir="2700000" algn="tl">
                    <a:srgbClr val="C0C0C0"/>
                  </a:outerShdw>
                </a:effectLst>
                <a:cs typeface="Arial" charset="0"/>
              </a:rPr>
              <a:t>Disease</a:t>
            </a:r>
          </a:p>
        </p:txBody>
      </p:sp>
      <p:sp>
        <p:nvSpPr>
          <p:cNvPr id="399372" name="Title 6"/>
          <p:cNvSpPr>
            <a:spLocks noGrp="1"/>
          </p:cNvSpPr>
          <p:nvPr>
            <p:ph type="title" idx="4294967295"/>
          </p:nvPr>
        </p:nvSpPr>
        <p:spPr>
          <a:xfrm>
            <a:off x="0" y="-12700"/>
            <a:ext cx="12192000" cy="1046163"/>
          </a:xfrm>
          <a:solidFill>
            <a:schemeClr val="accent6">
              <a:lumMod val="20000"/>
              <a:lumOff val="80000"/>
            </a:schemeClr>
          </a:solidFill>
        </p:spPr>
        <p:txBody>
          <a:bodyPr rtlCol="0">
            <a:normAutofit/>
          </a:bodyPr>
          <a:lstStyle/>
          <a:p>
            <a:pPr algn="ctr" fontAlgn="auto">
              <a:spcAft>
                <a:spcPts val="0"/>
              </a:spcAft>
              <a:defRPr/>
            </a:pPr>
            <a:r>
              <a:rPr lang="en-US" dirty="0">
                <a:solidFill>
                  <a:srgbClr val="333333"/>
                </a:solidFill>
              </a:rPr>
              <a:t>Paradigm Shift: Chronic Disease</a:t>
            </a:r>
          </a:p>
        </p:txBody>
      </p:sp>
      <p:sp>
        <p:nvSpPr>
          <p:cNvPr id="14342" name="Text Box 8"/>
          <p:cNvSpPr txBox="1">
            <a:spLocks noChangeArrowheads="1"/>
          </p:cNvSpPr>
          <p:nvPr/>
        </p:nvSpPr>
        <p:spPr bwMode="auto">
          <a:xfrm>
            <a:off x="5060140" y="2720612"/>
            <a:ext cx="23117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800" b="1" dirty="0">
                <a:cs typeface="Arial" pitchFamily="34" charset="0"/>
              </a:rPr>
              <a:t>Pre-Disease/ </a:t>
            </a:r>
          </a:p>
          <a:p>
            <a:pPr algn="ctr"/>
            <a:r>
              <a:rPr lang="en-US" sz="2800" b="1" dirty="0">
                <a:cs typeface="Arial" pitchFamily="34" charset="0"/>
              </a:rPr>
              <a:t>Higher Risk</a:t>
            </a:r>
          </a:p>
        </p:txBody>
      </p:sp>
      <p:sp>
        <p:nvSpPr>
          <p:cNvPr id="11" name="AutoShape 9"/>
          <p:cNvSpPr>
            <a:spLocks/>
          </p:cNvSpPr>
          <p:nvPr/>
        </p:nvSpPr>
        <p:spPr bwMode="auto">
          <a:xfrm rot="19369725">
            <a:off x="7311036" y="780254"/>
            <a:ext cx="963083" cy="2814109"/>
          </a:xfrm>
          <a:prstGeom prst="rightBrace">
            <a:avLst>
              <a:gd name="adj1" fmla="val 40152"/>
              <a:gd name="adj2" fmla="val 50000"/>
            </a:avLst>
          </a:prstGeom>
          <a:noFill/>
          <a:ln w="50800">
            <a:solidFill>
              <a:schemeClr val="tx1"/>
            </a:solidFill>
            <a:round/>
            <a:headEnd/>
            <a:tailEnd/>
          </a:ln>
          <a:effectLst/>
          <a:extLst/>
        </p:spPr>
        <p:txBody>
          <a:bodyPr wrap="none" anchor="ctr"/>
          <a:lstStyle/>
          <a:p>
            <a:pPr fontAlgn="auto">
              <a:spcBef>
                <a:spcPts val="0"/>
              </a:spcBef>
              <a:spcAft>
                <a:spcPts val="0"/>
              </a:spcAft>
              <a:defRPr/>
            </a:pPr>
            <a:endParaRPr lang="en-US">
              <a:effectLst>
                <a:outerShdw blurRad="38100" dist="38100" dir="2700000" algn="tl">
                  <a:srgbClr val="000000">
                    <a:alpha val="43137"/>
                  </a:srgbClr>
                </a:outerShdw>
              </a:effectLst>
              <a:latin typeface="+mn-lt"/>
            </a:endParaRPr>
          </a:p>
        </p:txBody>
      </p:sp>
      <p:sp>
        <p:nvSpPr>
          <p:cNvPr id="22535" name="Text Box 10"/>
          <p:cNvSpPr txBox="1">
            <a:spLocks noChangeArrowheads="1"/>
          </p:cNvSpPr>
          <p:nvPr/>
        </p:nvSpPr>
        <p:spPr bwMode="auto">
          <a:xfrm>
            <a:off x="8178821" y="1149632"/>
            <a:ext cx="2181175" cy="1569660"/>
          </a:xfrm>
          <a:prstGeom prst="rect">
            <a:avLst/>
          </a:prstGeom>
          <a:noFill/>
          <a:ln w="9525">
            <a:noFill/>
            <a:miter lim="800000"/>
            <a:headEnd/>
            <a:tailEnd/>
          </a:ln>
        </p:spPr>
        <p:txBody>
          <a:bodyPr wrap="none">
            <a:spAutoFit/>
          </a:bodyPr>
          <a:lstStyle/>
          <a:p>
            <a:pPr fontAlgn="auto">
              <a:spcBef>
                <a:spcPts val="0"/>
              </a:spcBef>
              <a:spcAft>
                <a:spcPts val="0"/>
              </a:spcAft>
              <a:defRPr/>
            </a:pPr>
            <a:r>
              <a:rPr lang="en-US" sz="3200" b="1" dirty="0">
                <a:latin typeface="+mj-lt"/>
              </a:rPr>
              <a:t>Unhealthy </a:t>
            </a:r>
          </a:p>
          <a:p>
            <a:pPr fontAlgn="auto">
              <a:spcBef>
                <a:spcPts val="0"/>
              </a:spcBef>
              <a:spcAft>
                <a:spcPts val="0"/>
              </a:spcAft>
              <a:defRPr/>
            </a:pPr>
            <a:r>
              <a:rPr lang="en-US" sz="3200" b="1" dirty="0">
                <a:latin typeface="+mj-lt"/>
              </a:rPr>
              <a:t>Alcohol and </a:t>
            </a:r>
          </a:p>
          <a:p>
            <a:pPr fontAlgn="auto">
              <a:spcBef>
                <a:spcPts val="0"/>
              </a:spcBef>
              <a:spcAft>
                <a:spcPts val="0"/>
              </a:spcAft>
              <a:defRPr/>
            </a:pPr>
            <a:r>
              <a:rPr lang="en-US" sz="3200" b="1" dirty="0">
                <a:latin typeface="+mj-lt"/>
              </a:rPr>
              <a:t>Drug Use</a:t>
            </a:r>
          </a:p>
        </p:txBody>
      </p:sp>
    </p:spTree>
    <p:custDataLst>
      <p:tags r:id="rId1"/>
    </p:custDataLst>
    <p:extLst>
      <p:ext uri="{BB962C8B-B14F-4D97-AF65-F5344CB8AC3E}">
        <p14:creationId xmlns:p14="http://schemas.microsoft.com/office/powerpoint/2010/main" val="1825787134"/>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65412"/>
          </a:xfrm>
          <a:solidFill>
            <a:schemeClr val="accent6">
              <a:lumMod val="20000"/>
              <a:lumOff val="80000"/>
            </a:schemeClr>
          </a:solidFill>
        </p:spPr>
        <p:txBody>
          <a:bodyPr>
            <a:normAutofit/>
          </a:bodyPr>
          <a:lstStyle/>
          <a:p>
            <a:pPr algn="ctr"/>
            <a:r>
              <a:rPr lang="en-US" dirty="0"/>
              <a:t>Why SBIRT For Youth?</a:t>
            </a:r>
          </a:p>
        </p:txBody>
      </p:sp>
      <p:sp>
        <p:nvSpPr>
          <p:cNvPr id="4" name="Rectangle 3"/>
          <p:cNvSpPr/>
          <p:nvPr/>
        </p:nvSpPr>
        <p:spPr>
          <a:xfrm>
            <a:off x="402656" y="1395663"/>
            <a:ext cx="11417169" cy="4401205"/>
          </a:xfrm>
          <a:prstGeom prst="rect">
            <a:avLst/>
          </a:prstGeom>
        </p:spPr>
        <p:txBody>
          <a:bodyPr wrap="square">
            <a:spAutoFit/>
          </a:bodyPr>
          <a:lstStyle/>
          <a:p>
            <a:r>
              <a:rPr lang="en-US" sz="2800" b="1" u="sng" dirty="0"/>
              <a:t>Reduces substance use</a:t>
            </a:r>
            <a:r>
              <a:rPr lang="en-US" sz="2800" dirty="0"/>
              <a:t> related harm during adolescence</a:t>
            </a:r>
          </a:p>
          <a:p>
            <a:endParaRPr lang="en-US" sz="2800" dirty="0"/>
          </a:p>
          <a:p>
            <a:r>
              <a:rPr lang="en-US" sz="2800" b="1" u="sng" dirty="0"/>
              <a:t>Provides education and intervention</a:t>
            </a:r>
            <a:r>
              <a:rPr lang="en-US" sz="2800" b="1" dirty="0"/>
              <a:t> </a:t>
            </a:r>
            <a:r>
              <a:rPr lang="en-US" sz="2800" dirty="0"/>
              <a:t>for both primary and secondary prevention to keep all patients healthy</a:t>
            </a:r>
          </a:p>
          <a:p>
            <a:endParaRPr lang="en-US" sz="2800" dirty="0"/>
          </a:p>
          <a:p>
            <a:r>
              <a:rPr lang="en-US" sz="2800" b="1" u="sng" dirty="0"/>
              <a:t>Provides early identification</a:t>
            </a:r>
            <a:r>
              <a:rPr lang="en-US" sz="2800" b="1" dirty="0"/>
              <a:t> </a:t>
            </a:r>
            <a:r>
              <a:rPr lang="en-US" sz="2800" dirty="0"/>
              <a:t>of risky behaviors to assist providers with treatment planning</a:t>
            </a:r>
          </a:p>
          <a:p>
            <a:endParaRPr lang="en-US" sz="2800" dirty="0"/>
          </a:p>
          <a:p>
            <a:r>
              <a:rPr lang="en-US" sz="2800" b="1" u="sng" dirty="0"/>
              <a:t>Identifies need for referral</a:t>
            </a:r>
            <a:r>
              <a:rPr lang="en-US" sz="2800" b="1" dirty="0"/>
              <a:t> </a:t>
            </a:r>
            <a:r>
              <a:rPr lang="en-US" sz="2800" dirty="0"/>
              <a:t>to prevent harm at the </a:t>
            </a:r>
          </a:p>
          <a:p>
            <a:r>
              <a:rPr lang="en-US" sz="2800" dirty="0"/>
              <a:t>earliest possible stages among patients</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87812" y="4301188"/>
            <a:ext cx="3232013" cy="2166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651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ctrTitle" idx="4294967295"/>
          </p:nvPr>
        </p:nvSpPr>
        <p:spPr>
          <a:xfrm>
            <a:off x="0" y="1752600"/>
            <a:ext cx="8680450" cy="1470025"/>
          </a:xfrm>
          <a:solidFill>
            <a:schemeClr val="accent6">
              <a:lumMod val="20000"/>
              <a:lumOff val="80000"/>
            </a:schemeClr>
          </a:solidFill>
        </p:spPr>
        <p:txBody>
          <a:bodyPr>
            <a:normAutofit/>
          </a:bodyPr>
          <a:lstStyle/>
          <a:p>
            <a:pPr algn="ctr"/>
            <a:r>
              <a:rPr lang="en-US" altLang="en-US" sz="7200" dirty="0">
                <a:ea typeface="ＭＳ Ｐゴシック" panose="020B0600070205080204" pitchFamily="34" charset="-128"/>
              </a:rPr>
              <a:t>What’s a Drink?</a:t>
            </a:r>
          </a:p>
        </p:txBody>
      </p:sp>
    </p:spTree>
    <p:extLst>
      <p:ext uri="{BB962C8B-B14F-4D97-AF65-F5344CB8AC3E}">
        <p14:creationId xmlns:p14="http://schemas.microsoft.com/office/powerpoint/2010/main" val="1860644203"/>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990601"/>
            <a:ext cx="8118157" cy="50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9545355"/>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Pediatricians are on the FRONT LINES for</a:t>
            </a:r>
            <a:endParaRPr lang="en-US" dirty="0"/>
          </a:p>
        </p:txBody>
      </p:sp>
      <p:sp>
        <p:nvSpPr>
          <p:cNvPr id="3" name="Content Placeholder 2"/>
          <p:cNvSpPr>
            <a:spLocks noGrp="1"/>
          </p:cNvSpPr>
          <p:nvPr>
            <p:ph idx="1"/>
          </p:nvPr>
        </p:nvSpPr>
        <p:spPr/>
        <p:txBody>
          <a:bodyPr/>
          <a:lstStyle/>
          <a:p>
            <a:r>
              <a:rPr lang="en-US" dirty="0" smtClean="0"/>
              <a:t>Deterring</a:t>
            </a:r>
          </a:p>
          <a:p>
            <a:r>
              <a:rPr lang="en-US" dirty="0" smtClean="0"/>
              <a:t>Delaying</a:t>
            </a:r>
          </a:p>
          <a:p>
            <a:r>
              <a:rPr lang="en-US" dirty="0" smtClean="0"/>
              <a:t>Detecting</a:t>
            </a:r>
          </a:p>
          <a:p>
            <a:r>
              <a:rPr lang="en-US" dirty="0" smtClean="0"/>
              <a:t>Diminishing</a:t>
            </a:r>
          </a:p>
          <a:p>
            <a:pPr marL="0" indent="0">
              <a:buNone/>
            </a:pPr>
            <a:r>
              <a:rPr lang="en-US" dirty="0" smtClean="0"/>
              <a:t>The use of drugs by children</a:t>
            </a:r>
          </a:p>
          <a:p>
            <a:pPr marL="0" indent="0">
              <a:buNone/>
            </a:pPr>
            <a:endParaRPr lang="en-US" dirty="0"/>
          </a:p>
          <a:p>
            <a:pPr marL="0" indent="0">
              <a:buNone/>
            </a:pPr>
            <a:r>
              <a:rPr lang="en-US" b="1" dirty="0" smtClean="0"/>
              <a:t>Pediatricians must Understand and Use the tools and strategies effective for these endeavors</a:t>
            </a:r>
            <a:endParaRPr lang="en-US" b="1" dirty="0"/>
          </a:p>
        </p:txBody>
      </p:sp>
    </p:spTree>
    <p:extLst>
      <p:ext uri="{BB962C8B-B14F-4D97-AF65-F5344CB8AC3E}">
        <p14:creationId xmlns:p14="http://schemas.microsoft.com/office/powerpoint/2010/main" val="2298076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12192000" cy="703385"/>
          </a:xfrm>
          <a:prstGeom prst="rect">
            <a:avLst/>
          </a:prstGeom>
          <a:solidFill>
            <a:schemeClr val="accent6">
              <a:lumMod val="20000"/>
              <a:lumOff val="80000"/>
            </a:schemeClr>
          </a:solidFill>
        </p:spPr>
        <p:txBody>
          <a:bodyPr rtlCol="0">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chemeClr val="tx1">
                    <a:lumMod val="95000"/>
                    <a:lumOff val="5000"/>
                  </a:schemeClr>
                </a:solidFill>
              </a:rPr>
              <a:t>What is a ‘standard’ drink? </a:t>
            </a:r>
          </a:p>
        </p:txBody>
      </p:sp>
      <p:sp>
        <p:nvSpPr>
          <p:cNvPr id="4" name="TextBox 3"/>
          <p:cNvSpPr txBox="1"/>
          <p:nvPr/>
        </p:nvSpPr>
        <p:spPr>
          <a:xfrm>
            <a:off x="1676400" y="6096000"/>
            <a:ext cx="9296400" cy="646331"/>
          </a:xfrm>
          <a:prstGeom prst="rect">
            <a:avLst/>
          </a:prstGeom>
          <a:noFill/>
        </p:spPr>
        <p:txBody>
          <a:bodyPr wrap="square" rtlCol="0">
            <a:spAutoFit/>
          </a:bodyPr>
          <a:lstStyle/>
          <a:p>
            <a:r>
              <a:rPr lang="en-US" sz="1200" dirty="0"/>
              <a:t>Refs: National Institutes of Health, NIAAA. </a:t>
            </a:r>
            <a:r>
              <a:rPr lang="en-US" sz="1200" dirty="0">
                <a:hlinkClick r:id="rId3"/>
              </a:rPr>
              <a:t>http://rethinkingdrinking.niaaa.nih.gov/whatcountsdrink/whatsastandarddrink.asp</a:t>
            </a:r>
            <a:r>
              <a:rPr lang="en-US" sz="1200" dirty="0"/>
              <a:t>; </a:t>
            </a:r>
          </a:p>
          <a:p>
            <a:r>
              <a:rPr lang="en-US" sz="1200" dirty="0"/>
              <a:t>Adapted from SBIRT Montana Poster: </a:t>
            </a:r>
            <a:r>
              <a:rPr lang="en-US" sz="1200" dirty="0">
                <a:hlinkClick r:id="rId4"/>
              </a:rPr>
              <a:t>www.dphhs.mt.us</a:t>
            </a:r>
            <a:r>
              <a:rPr lang="en-US" sz="1200" dirty="0"/>
              <a:t> </a:t>
            </a:r>
          </a:p>
          <a:p>
            <a:r>
              <a:rPr lang="en-US" sz="1200" dirty="0"/>
              <a:t>Drinking Guidelines Explained: </a:t>
            </a:r>
            <a:r>
              <a:rPr lang="en-US" sz="1200" dirty="0">
                <a:hlinkClick r:id="rId5"/>
              </a:rPr>
              <a:t>http://ireta.org/2013/09/30/low-risk-drinking-guidelines-where-do-the-numbers-come-from/</a:t>
            </a:r>
            <a:r>
              <a:rPr lang="en-US" sz="1200" dirty="0"/>
              <a:t> </a:t>
            </a:r>
          </a:p>
        </p:txBody>
      </p:sp>
      <p:pic>
        <p:nvPicPr>
          <p:cNvPr id="3" name="Picture 2"/>
          <p:cNvPicPr>
            <a:picLocks noChangeAspect="1"/>
          </p:cNvPicPr>
          <p:nvPr/>
        </p:nvPicPr>
        <p:blipFill rotWithShape="1">
          <a:blip r:embed="rId6"/>
          <a:srcRect l="9374" t="8594" r="7501" b="6608"/>
          <a:stretch/>
        </p:blipFill>
        <p:spPr>
          <a:xfrm>
            <a:off x="3505200" y="1371601"/>
            <a:ext cx="5508868" cy="4495799"/>
          </a:xfrm>
          <a:prstGeom prst="rect">
            <a:avLst/>
          </a:prstGeom>
        </p:spPr>
      </p:pic>
    </p:spTree>
    <p:extLst>
      <p:ext uri="{BB962C8B-B14F-4D97-AF65-F5344CB8AC3E}">
        <p14:creationId xmlns:p14="http://schemas.microsoft.com/office/powerpoint/2010/main" val="429067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46" y="1270349"/>
            <a:ext cx="9722146" cy="4242391"/>
          </a:xfrm>
          <a:prstGeom prst="rect">
            <a:avLst/>
          </a:prstGeom>
        </p:spPr>
      </p:pic>
      <p:sp>
        <p:nvSpPr>
          <p:cNvPr id="3" name="Oval 2"/>
          <p:cNvSpPr/>
          <p:nvPr/>
        </p:nvSpPr>
        <p:spPr>
          <a:xfrm>
            <a:off x="9144387" y="968991"/>
            <a:ext cx="2403704" cy="1280901"/>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9442845" y="1418895"/>
            <a:ext cx="2105246" cy="830997"/>
          </a:xfrm>
          <a:prstGeom prst="rect">
            <a:avLst/>
          </a:prstGeom>
          <a:noFill/>
        </p:spPr>
        <p:txBody>
          <a:bodyPr wrap="square" rtlCol="0">
            <a:spAutoFit/>
          </a:bodyPr>
          <a:lstStyle/>
          <a:p>
            <a:pPr algn="ctr"/>
            <a:r>
              <a:rPr lang="en-US" sz="2400" dirty="0">
                <a:solidFill>
                  <a:srgbClr val="FF0000"/>
                </a:solidFill>
              </a:rPr>
              <a:t>Non-Pregnant</a:t>
            </a:r>
            <a:r>
              <a:rPr lang="en-US" sz="2400" b="1" dirty="0">
                <a:solidFill>
                  <a:srgbClr val="FF0000"/>
                </a:solidFill>
              </a:rPr>
              <a:t> Women</a:t>
            </a:r>
          </a:p>
        </p:txBody>
      </p:sp>
      <p:sp>
        <p:nvSpPr>
          <p:cNvPr id="7" name="Rectangle 6"/>
          <p:cNvSpPr/>
          <p:nvPr/>
        </p:nvSpPr>
        <p:spPr>
          <a:xfrm>
            <a:off x="215646" y="5972374"/>
            <a:ext cx="11332445" cy="830997"/>
          </a:xfrm>
          <a:prstGeom prst="rect">
            <a:avLst/>
          </a:prstGeom>
        </p:spPr>
        <p:txBody>
          <a:bodyPr wrap="square">
            <a:spAutoFit/>
          </a:bodyPr>
          <a:lstStyle/>
          <a:p>
            <a:pPr lvl="1">
              <a:lnSpc>
                <a:spcPct val="60000"/>
              </a:lnSpc>
              <a:buClr>
                <a:schemeClr val="tx1"/>
              </a:buClr>
              <a:buFontTx/>
              <a:buNone/>
            </a:pPr>
            <a:r>
              <a:rPr lang="en-US" altLang="en-US" sz="2000" b="1" i="1" dirty="0">
                <a:ea typeface="ＭＳ Ｐゴシック" panose="020B0600070205080204" pitchFamily="34" charset="-128"/>
              </a:rPr>
              <a:t>People with medical conditions and people on medications should speak with their</a:t>
            </a:r>
          </a:p>
          <a:p>
            <a:pPr lvl="1">
              <a:lnSpc>
                <a:spcPct val="60000"/>
              </a:lnSpc>
              <a:buClr>
                <a:schemeClr val="tx1"/>
              </a:buClr>
              <a:buFontTx/>
              <a:buNone/>
            </a:pPr>
            <a:r>
              <a:rPr lang="en-US" altLang="en-US" sz="2000" b="1" i="1" dirty="0">
                <a:ea typeface="ＭＳ Ｐゴシック" panose="020B0600070205080204" pitchFamily="34" charset="-128"/>
              </a:rPr>
              <a:t>doctor about alcohol use.</a:t>
            </a:r>
          </a:p>
          <a:p>
            <a:pPr lvl="1">
              <a:lnSpc>
                <a:spcPct val="60000"/>
              </a:lnSpc>
              <a:buClr>
                <a:schemeClr val="tx1"/>
              </a:buClr>
              <a:buFontTx/>
              <a:buNone/>
            </a:pPr>
            <a:endParaRPr lang="en-US" altLang="en-US" sz="2000" b="1" i="1" dirty="0">
              <a:ea typeface="ＭＳ Ｐゴシック" panose="020B0600070205080204" pitchFamily="34" charset="-128"/>
            </a:endParaRPr>
          </a:p>
          <a:p>
            <a:pPr lvl="1">
              <a:lnSpc>
                <a:spcPct val="60000"/>
              </a:lnSpc>
              <a:buClr>
                <a:schemeClr val="tx1"/>
              </a:buClr>
              <a:buFontTx/>
              <a:buNone/>
            </a:pPr>
            <a:r>
              <a:rPr lang="en-US" altLang="en-US" sz="2000" b="1" i="1" dirty="0">
                <a:ea typeface="ＭＳ Ｐゴシック" panose="020B0600070205080204" pitchFamily="34" charset="-128"/>
              </a:rPr>
              <a:t>People under 21 should not drink at all.</a:t>
            </a:r>
            <a:endParaRPr lang="en-US" sz="2000" b="1" i="1" dirty="0"/>
          </a:p>
        </p:txBody>
      </p:sp>
      <p:sp>
        <p:nvSpPr>
          <p:cNvPr id="8" name="Rectangle 2"/>
          <p:cNvSpPr txBox="1">
            <a:spLocks noChangeArrowheads="1"/>
          </p:cNvSpPr>
          <p:nvPr/>
        </p:nvSpPr>
        <p:spPr>
          <a:xfrm>
            <a:off x="0" y="0"/>
            <a:ext cx="12192000" cy="968991"/>
          </a:xfrm>
          <a:prstGeom prst="rect">
            <a:avLst/>
          </a:prstGeom>
          <a:solidFill>
            <a:schemeClr val="accent6">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a:ea typeface="ＭＳ Ｐゴシック" panose="020B0600070205080204" pitchFamily="34" charset="-128"/>
              </a:rPr>
              <a:t>Maximum Drinking Limits For People Over 21</a:t>
            </a:r>
            <a:endParaRPr lang="en-US" altLang="en-US" sz="4000" dirty="0">
              <a:ea typeface="ＭＳ Ｐゴシック" panose="020B0600070205080204" pitchFamily="34" charset="-128"/>
            </a:endParaRPr>
          </a:p>
        </p:txBody>
      </p:sp>
      <p:sp>
        <p:nvSpPr>
          <p:cNvPr id="9" name="Left Arrow 8"/>
          <p:cNvSpPr/>
          <p:nvPr/>
        </p:nvSpPr>
        <p:spPr>
          <a:xfrm rot="20863628">
            <a:off x="8966453" y="1262672"/>
            <a:ext cx="1766535" cy="28355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5646" y="4884876"/>
            <a:ext cx="9115647" cy="944874"/>
          </a:xfrm>
          <a:prstGeom prst="rect">
            <a:avLst/>
          </a:prstGeom>
        </p:spPr>
        <p:txBody>
          <a:bodyPr wrap="square">
            <a:spAutoFit/>
          </a:bodyPr>
          <a:lstStyle/>
          <a:p>
            <a:pPr lvl="3">
              <a:lnSpc>
                <a:spcPct val="60000"/>
              </a:lnSpc>
              <a:buClr>
                <a:schemeClr val="tx1"/>
              </a:buClr>
              <a:buFont typeface="Wingdings" panose="05000000000000000000" pitchFamily="2" charset="2"/>
              <a:buChar char="§"/>
            </a:pPr>
            <a:endParaRPr lang="en-US" altLang="en-US" sz="7000" b="1" dirty="0">
              <a:solidFill>
                <a:srgbClr val="FF3399"/>
              </a:solidFill>
              <a:ea typeface="ＭＳ Ｐゴシック" panose="020B0600070205080204" pitchFamily="34" charset="-128"/>
            </a:endParaRPr>
          </a:p>
          <a:p>
            <a:pPr lvl="1">
              <a:lnSpc>
                <a:spcPct val="60000"/>
              </a:lnSpc>
              <a:buClr>
                <a:schemeClr val="tx1"/>
              </a:buClr>
            </a:pPr>
            <a:r>
              <a:rPr lang="en-US" altLang="en-US" sz="2000" b="1" dirty="0">
                <a:ea typeface="ＭＳ Ｐゴシック" panose="020B0600070205080204" pitchFamily="34" charset="-128"/>
              </a:rPr>
              <a:t>Pregnant Women are advised to abstain from alcohol use</a:t>
            </a:r>
          </a:p>
        </p:txBody>
      </p:sp>
    </p:spTree>
    <p:extLst>
      <p:ext uri="{BB962C8B-B14F-4D97-AF65-F5344CB8AC3E}">
        <p14:creationId xmlns:p14="http://schemas.microsoft.com/office/powerpoint/2010/main" val="2780192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marijuana?</a:t>
            </a:r>
            <a:endParaRPr lang="en-US" dirty="0"/>
          </a:p>
        </p:txBody>
      </p:sp>
      <p:pic>
        <p:nvPicPr>
          <p:cNvPr id="4" name="Content Placeholder 3"/>
          <p:cNvPicPr>
            <a:picLocks noGrp="1" noChangeAspect="1"/>
          </p:cNvPicPr>
          <p:nvPr>
            <p:ph idx="1"/>
          </p:nvPr>
        </p:nvPicPr>
        <p:blipFill>
          <a:blip r:embed="rId2"/>
          <a:stretch>
            <a:fillRect/>
          </a:stretch>
        </p:blipFill>
        <p:spPr>
          <a:xfrm>
            <a:off x="7617069" y="1979064"/>
            <a:ext cx="2743200" cy="2057400"/>
          </a:xfrm>
          <a:prstGeom prst="rect">
            <a:avLst/>
          </a:prstGeom>
        </p:spPr>
      </p:pic>
      <p:pic>
        <p:nvPicPr>
          <p:cNvPr id="5" name="Picture 4"/>
          <p:cNvPicPr>
            <a:picLocks noChangeAspect="1"/>
          </p:cNvPicPr>
          <p:nvPr/>
        </p:nvPicPr>
        <p:blipFill>
          <a:blip r:embed="rId3"/>
          <a:stretch>
            <a:fillRect/>
          </a:stretch>
        </p:blipFill>
        <p:spPr>
          <a:xfrm>
            <a:off x="1491029" y="4115166"/>
            <a:ext cx="2914650" cy="1933575"/>
          </a:xfrm>
          <a:prstGeom prst="rect">
            <a:avLst/>
          </a:prstGeom>
        </p:spPr>
      </p:pic>
      <p:pic>
        <p:nvPicPr>
          <p:cNvPr id="6" name="Picture 5"/>
          <p:cNvPicPr>
            <a:picLocks noChangeAspect="1"/>
          </p:cNvPicPr>
          <p:nvPr/>
        </p:nvPicPr>
        <p:blipFill>
          <a:blip r:embed="rId4"/>
          <a:stretch>
            <a:fillRect/>
          </a:stretch>
        </p:blipFill>
        <p:spPr>
          <a:xfrm>
            <a:off x="6096000" y="4492502"/>
            <a:ext cx="2857500" cy="1952625"/>
          </a:xfrm>
          <a:prstGeom prst="rect">
            <a:avLst/>
          </a:prstGeom>
        </p:spPr>
      </p:pic>
      <p:pic>
        <p:nvPicPr>
          <p:cNvPr id="7" name="Picture 6"/>
          <p:cNvPicPr>
            <a:picLocks noChangeAspect="1"/>
          </p:cNvPicPr>
          <p:nvPr/>
        </p:nvPicPr>
        <p:blipFill>
          <a:blip r:embed="rId5"/>
          <a:stretch>
            <a:fillRect/>
          </a:stretch>
        </p:blipFill>
        <p:spPr>
          <a:xfrm>
            <a:off x="1770185" y="1837958"/>
            <a:ext cx="2743200" cy="2057400"/>
          </a:xfrm>
          <a:prstGeom prst="rect">
            <a:avLst/>
          </a:prstGeom>
        </p:spPr>
      </p:pic>
    </p:spTree>
    <p:extLst>
      <p:ext uri="{BB962C8B-B14F-4D97-AF65-F5344CB8AC3E}">
        <p14:creationId xmlns:p14="http://schemas.microsoft.com/office/powerpoint/2010/main" val="2504569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Use</a:t>
            </a:r>
            <a:endParaRPr lang="en-US" dirty="0"/>
          </a:p>
        </p:txBody>
      </p:sp>
      <p:sp>
        <p:nvSpPr>
          <p:cNvPr id="3" name="Content Placeholder 2"/>
          <p:cNvSpPr>
            <a:spLocks noGrp="1"/>
          </p:cNvSpPr>
          <p:nvPr>
            <p:ph idx="1"/>
          </p:nvPr>
        </p:nvSpPr>
        <p:spPr/>
        <p:txBody>
          <a:bodyPr>
            <a:normAutofit/>
          </a:bodyPr>
          <a:lstStyle/>
          <a:p>
            <a:r>
              <a:rPr lang="en-US" dirty="0" smtClean="0"/>
              <a:t>Marijuana can be addictive</a:t>
            </a:r>
          </a:p>
          <a:p>
            <a:r>
              <a:rPr lang="en-US" dirty="0" smtClean="0"/>
              <a:t>According to The National Institute on Drug Abuse (NIDA) 9% of marijuana users will become addicted to it…roughly 1 in 11</a:t>
            </a:r>
          </a:p>
          <a:p>
            <a:r>
              <a:rPr lang="en-US" dirty="0" smtClean="0"/>
              <a:t>That number increases to 17% for those who start using before age 16… roughly 1 in 6</a:t>
            </a:r>
          </a:p>
          <a:p>
            <a:r>
              <a:rPr lang="en-US" dirty="0" smtClean="0"/>
              <a:t>Among daily marijuana 25-50 % </a:t>
            </a:r>
            <a:r>
              <a:rPr lang="en-US" smtClean="0"/>
              <a:t>become addicted.</a:t>
            </a:r>
            <a:endParaRPr lang="en-US" dirty="0"/>
          </a:p>
        </p:txBody>
      </p:sp>
    </p:spTree>
    <p:extLst>
      <p:ext uri="{BB962C8B-B14F-4D97-AF65-F5344CB8AC3E}">
        <p14:creationId xmlns:p14="http://schemas.microsoft.com/office/powerpoint/2010/main" val="11972980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Cannabinoid System</a:t>
            </a:r>
            <a:endParaRPr lang="en-US" dirty="0"/>
          </a:p>
        </p:txBody>
      </p:sp>
      <p:sp>
        <p:nvSpPr>
          <p:cNvPr id="3" name="Content Placeholder 2"/>
          <p:cNvSpPr>
            <a:spLocks noGrp="1"/>
          </p:cNvSpPr>
          <p:nvPr>
            <p:ph idx="1"/>
          </p:nvPr>
        </p:nvSpPr>
        <p:spPr/>
        <p:txBody>
          <a:bodyPr>
            <a:normAutofit/>
          </a:bodyPr>
          <a:lstStyle/>
          <a:p>
            <a:r>
              <a:rPr lang="en-US" dirty="0"/>
              <a:t>Delta-9-tetrahydrocannabinol or THC accounts for most of marijuana's psychoactive, or mind-altering, effects. </a:t>
            </a:r>
          </a:p>
          <a:p>
            <a:r>
              <a:rPr lang="en-US" dirty="0"/>
              <a:t>THC is non-water soluble.  THC is fat soluble.  </a:t>
            </a:r>
            <a:r>
              <a:rPr lang="en-US" dirty="0" smtClean="0"/>
              <a:t>THC </a:t>
            </a:r>
            <a:r>
              <a:rPr lang="en-US" dirty="0"/>
              <a:t>loves fat.  </a:t>
            </a:r>
          </a:p>
          <a:p>
            <a:r>
              <a:rPr lang="en-US" dirty="0"/>
              <a:t>It stores in the fat cells of the body, the brain, the liver, the kidneys, in other words - the major organs</a:t>
            </a:r>
          </a:p>
          <a:p>
            <a:pPr lvl="0"/>
            <a:r>
              <a:rPr lang="en-US" altLang="en-US" dirty="0">
                <a:latin typeface="Arial" panose="020B0604020202020204" pitchFamily="34" charset="0"/>
              </a:rPr>
              <a:t>The half- life of THC for an infrequent user is 1.3 days and for frequent users 5-13 days </a:t>
            </a:r>
            <a:r>
              <a:rPr lang="en-US" altLang="en-US" sz="1600" dirty="0" smtClean="0">
                <a:latin typeface="Arial" panose="020B0604020202020204" pitchFamily="34" charset="0"/>
              </a:rPr>
              <a:t>(</a:t>
            </a:r>
            <a:r>
              <a:rPr lang="en-US" sz="1600" dirty="0" smtClean="0"/>
              <a:t>Smith-</a:t>
            </a:r>
            <a:r>
              <a:rPr lang="en-US" sz="1600" dirty="0" err="1" smtClean="0"/>
              <a:t>Kielland</a:t>
            </a:r>
            <a:r>
              <a:rPr lang="en-US" sz="1600" dirty="0"/>
              <a:t>,</a:t>
            </a:r>
            <a:r>
              <a:rPr lang="en-US" sz="1600" dirty="0" smtClean="0"/>
              <a:t> </a:t>
            </a:r>
            <a:r>
              <a:rPr lang="en-US" sz="1600" dirty="0" err="1" smtClean="0"/>
              <a:t>Skuterud</a:t>
            </a:r>
            <a:r>
              <a:rPr lang="en-US" sz="1600" dirty="0" smtClean="0"/>
              <a:t>, &amp; </a:t>
            </a:r>
            <a:r>
              <a:rPr lang="en-US" sz="1600" dirty="0" err="1" smtClean="0"/>
              <a:t>Morland</a:t>
            </a:r>
            <a:r>
              <a:rPr lang="en-US" sz="1600" dirty="0" smtClean="0"/>
              <a:t>, 1999)</a:t>
            </a:r>
            <a:endParaRPr lang="en-US" altLang="en-US" sz="1600" dirty="0">
              <a:latin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3343793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substances</a:t>
            </a:r>
            <a:endParaRPr lang="en-US" dirty="0"/>
          </a:p>
        </p:txBody>
      </p:sp>
      <p:sp>
        <p:nvSpPr>
          <p:cNvPr id="3" name="Content Placeholder 2"/>
          <p:cNvSpPr>
            <a:spLocks noGrp="1"/>
          </p:cNvSpPr>
          <p:nvPr>
            <p:ph idx="1"/>
          </p:nvPr>
        </p:nvSpPr>
        <p:spPr/>
        <p:txBody>
          <a:bodyPr/>
          <a:lstStyle/>
          <a:p>
            <a:r>
              <a:rPr lang="en-US" dirty="0" smtClean="0"/>
              <a:t>Opioids</a:t>
            </a:r>
          </a:p>
          <a:p>
            <a:pPr lvl="1"/>
            <a:r>
              <a:rPr lang="en-US" dirty="0" smtClean="0"/>
              <a:t>Oxycodone, hydrocodone, hydromorphone, buprenorphine, fentanyl</a:t>
            </a:r>
          </a:p>
          <a:p>
            <a:pPr marL="457200" lvl="1" indent="0">
              <a:buNone/>
            </a:pPr>
            <a:endParaRPr lang="en-US" dirty="0" smtClean="0"/>
          </a:p>
          <a:p>
            <a:r>
              <a:rPr lang="en-US" dirty="0" err="1" smtClean="0"/>
              <a:t>Benzodiazipines</a:t>
            </a:r>
            <a:endParaRPr lang="en-US" dirty="0" smtClean="0"/>
          </a:p>
          <a:p>
            <a:pPr lvl="1"/>
            <a:r>
              <a:rPr lang="en-US" dirty="0" smtClean="0"/>
              <a:t>lorazepam, clonazepam, </a:t>
            </a:r>
            <a:r>
              <a:rPr lang="en-US" dirty="0" err="1" smtClean="0"/>
              <a:t>oxazepam</a:t>
            </a:r>
            <a:r>
              <a:rPr lang="en-US" dirty="0" smtClean="0"/>
              <a:t>, alprazolam</a:t>
            </a:r>
          </a:p>
          <a:p>
            <a:pPr lvl="1"/>
            <a:endParaRPr lang="en-US" dirty="0" smtClean="0"/>
          </a:p>
          <a:p>
            <a:r>
              <a:rPr lang="en-US" dirty="0" smtClean="0"/>
              <a:t>Stimulants</a:t>
            </a:r>
          </a:p>
          <a:p>
            <a:pPr lvl="1"/>
            <a:r>
              <a:rPr lang="en-US" dirty="0" smtClean="0"/>
              <a:t>Adderall, Ritalin, MDMA, cocaine</a:t>
            </a:r>
          </a:p>
        </p:txBody>
      </p:sp>
    </p:spTree>
    <p:extLst>
      <p:ext uri="{BB962C8B-B14F-4D97-AF65-F5344CB8AC3E}">
        <p14:creationId xmlns:p14="http://schemas.microsoft.com/office/powerpoint/2010/main" val="3021184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0" y="0"/>
            <a:ext cx="12192000" cy="1114425"/>
          </a:xfrm>
          <a:solidFill>
            <a:schemeClr val="accent6">
              <a:lumMod val="20000"/>
              <a:lumOff val="80000"/>
            </a:schemeClr>
          </a:solidFill>
        </p:spPr>
        <p:txBody>
          <a:bodyPr rtlCol="0">
            <a:normAutofit/>
          </a:bodyPr>
          <a:lstStyle/>
          <a:p>
            <a:pPr algn="ctr">
              <a:defRPr/>
            </a:pPr>
            <a:r>
              <a:rPr lang="en-US" sz="4000" dirty="0"/>
              <a:t>SBIRT Goals</a:t>
            </a:r>
          </a:p>
        </p:txBody>
      </p:sp>
      <p:sp>
        <p:nvSpPr>
          <p:cNvPr id="34818" name="Content Placeholder 2"/>
          <p:cNvSpPr>
            <a:spLocks noGrp="1"/>
          </p:cNvSpPr>
          <p:nvPr>
            <p:ph idx="4294967295"/>
          </p:nvPr>
        </p:nvSpPr>
        <p:spPr>
          <a:xfrm>
            <a:off x="6629400" y="1428750"/>
            <a:ext cx="5562600" cy="5334000"/>
          </a:xfrm>
        </p:spPr>
        <p:txBody>
          <a:bodyPr/>
          <a:lstStyle/>
          <a:p>
            <a:pPr marL="0" indent="0">
              <a:spcBef>
                <a:spcPct val="0"/>
              </a:spcBef>
              <a:buNone/>
            </a:pPr>
            <a:endParaRPr lang="en-US" sz="1200" b="1" dirty="0"/>
          </a:p>
          <a:p>
            <a:pPr marL="0" indent="0">
              <a:spcBef>
                <a:spcPct val="0"/>
              </a:spcBef>
              <a:buNone/>
            </a:pPr>
            <a:r>
              <a:rPr lang="en-US" b="1" dirty="0"/>
              <a:t>Addiction:</a:t>
            </a:r>
            <a:endParaRPr lang="en-US" sz="2400" b="1" dirty="0"/>
          </a:p>
          <a:p>
            <a:pPr marL="855663" lvl="1" indent="-398463">
              <a:spcBef>
                <a:spcPct val="0"/>
              </a:spcBef>
              <a:buFont typeface="Wingdings" pitchFamily="2" charset="2"/>
              <a:buChar char="è"/>
            </a:pPr>
            <a:r>
              <a:rPr lang="en-US" dirty="0">
                <a:sym typeface="Wingdings" pitchFamily="2" charset="2"/>
              </a:rPr>
              <a:t>Treat and/or refer for specialty addiction treatment </a:t>
            </a:r>
            <a:endParaRPr lang="en-US" dirty="0"/>
          </a:p>
          <a:p>
            <a:pPr marL="0" indent="0">
              <a:spcBef>
                <a:spcPct val="0"/>
              </a:spcBef>
              <a:buNone/>
            </a:pPr>
            <a:endParaRPr lang="en-US" sz="2400" b="1" u="sng" dirty="0"/>
          </a:p>
          <a:p>
            <a:pPr marL="0" indent="0">
              <a:spcBef>
                <a:spcPct val="0"/>
              </a:spcBef>
              <a:buNone/>
            </a:pPr>
            <a:endParaRPr lang="en-US" sz="2400" b="1" u="sng" dirty="0"/>
          </a:p>
          <a:p>
            <a:pPr marL="0" indent="0">
              <a:spcBef>
                <a:spcPct val="0"/>
              </a:spcBef>
              <a:buNone/>
            </a:pPr>
            <a:r>
              <a:rPr lang="en-US" b="1" dirty="0"/>
              <a:t>Risky Use:</a:t>
            </a:r>
          </a:p>
          <a:p>
            <a:pPr marL="855663" lvl="1" indent="-398463">
              <a:spcBef>
                <a:spcPct val="0"/>
              </a:spcBef>
              <a:buFont typeface="Wingdings" pitchFamily="2" charset="2"/>
              <a:buChar char="è"/>
            </a:pPr>
            <a:r>
              <a:rPr lang="en-US" dirty="0">
                <a:sym typeface="Wingdings" pitchFamily="2" charset="2"/>
              </a:rPr>
              <a:t>Educate to decrease risk of negative health &amp; safety consequences and progression of disease </a:t>
            </a:r>
          </a:p>
          <a:p>
            <a:pPr marL="855663" lvl="1" indent="-398463">
              <a:spcBef>
                <a:spcPct val="0"/>
              </a:spcBef>
              <a:buFont typeface="Wingdings" pitchFamily="2" charset="2"/>
              <a:buChar char="è"/>
            </a:pPr>
            <a:endParaRPr lang="en-US" sz="2000" b="1" u="sng" dirty="0"/>
          </a:p>
          <a:p>
            <a:pPr marL="855663" lvl="1" indent="-398463">
              <a:spcBef>
                <a:spcPct val="0"/>
              </a:spcBef>
              <a:buFont typeface="Wingdings" pitchFamily="2" charset="2"/>
              <a:buChar char="è"/>
            </a:pPr>
            <a:endParaRPr lang="en-US" sz="2000" b="1" u="sng" dirty="0"/>
          </a:p>
          <a:p>
            <a:pPr marL="0" indent="0">
              <a:spcBef>
                <a:spcPct val="0"/>
              </a:spcBef>
              <a:buNone/>
            </a:pPr>
            <a:r>
              <a:rPr lang="en-US" b="1" dirty="0"/>
              <a:t>Low/No Risk:</a:t>
            </a:r>
          </a:p>
          <a:p>
            <a:pPr marL="855663" lvl="1" indent="-398463">
              <a:spcBef>
                <a:spcPct val="0"/>
              </a:spcBef>
              <a:buFont typeface="Wingdings" pitchFamily="2" charset="2"/>
              <a:buChar char="è"/>
            </a:pPr>
            <a:r>
              <a:rPr lang="en-US" dirty="0">
                <a:sym typeface="Wingdings" pitchFamily="2" charset="2"/>
              </a:rPr>
              <a:t>Educate about risks and reinforce/ promote healthy norms </a:t>
            </a:r>
          </a:p>
          <a:p>
            <a:pPr marL="0" indent="0">
              <a:spcBef>
                <a:spcPct val="0"/>
              </a:spcBef>
            </a:pPr>
            <a:endParaRPr lang="en-US" dirty="0"/>
          </a:p>
        </p:txBody>
      </p:sp>
      <p:sp>
        <p:nvSpPr>
          <p:cNvPr id="34819" name="Trapezoid 13"/>
          <p:cNvSpPr>
            <a:spLocks/>
          </p:cNvSpPr>
          <p:nvPr/>
        </p:nvSpPr>
        <p:spPr bwMode="auto">
          <a:xfrm>
            <a:off x="3168651" y="1627188"/>
            <a:ext cx="658813" cy="457200"/>
          </a:xfrm>
          <a:custGeom>
            <a:avLst/>
            <a:gdLst>
              <a:gd name="T0" fmla="*/ 782979 w 277168"/>
              <a:gd name="T1" fmla="*/ 0 h 183228"/>
              <a:gd name="T2" fmla="*/ 391489 w 277168"/>
              <a:gd name="T3" fmla="*/ 570415 h 183228"/>
              <a:gd name="T4" fmla="*/ 782979 w 277168"/>
              <a:gd name="T5" fmla="*/ 1140829 h 183228"/>
              <a:gd name="T6" fmla="*/ 1174468 w 277168"/>
              <a:gd name="T7" fmla="*/ 570415 h 183228"/>
              <a:gd name="T8" fmla="*/ 17694720 60000 65536"/>
              <a:gd name="T9" fmla="*/ 11796480 60000 65536"/>
              <a:gd name="T10" fmla="*/ 5898240 60000 65536"/>
              <a:gd name="T11" fmla="*/ 0 60000 65536"/>
              <a:gd name="T12" fmla="*/ 92389 w 277168"/>
              <a:gd name="T13" fmla="*/ 61076 h 183228"/>
              <a:gd name="T14" fmla="*/ 184779 w 277168"/>
              <a:gd name="T15" fmla="*/ 183228 h 183228"/>
            </a:gdLst>
            <a:ahLst/>
            <a:cxnLst>
              <a:cxn ang="T8">
                <a:pos x="T0" y="T1"/>
              </a:cxn>
              <a:cxn ang="T9">
                <a:pos x="T2" y="T3"/>
              </a:cxn>
              <a:cxn ang="T10">
                <a:pos x="T4" y="T5"/>
              </a:cxn>
              <a:cxn ang="T11">
                <a:pos x="T6" y="T7"/>
              </a:cxn>
            </a:cxnLst>
            <a:rect l="T12" t="T13" r="T14" b="T15"/>
            <a:pathLst>
              <a:path w="277168" h="183228">
                <a:moveTo>
                  <a:pt x="0" y="183228"/>
                </a:moveTo>
                <a:lnTo>
                  <a:pt x="138584" y="0"/>
                </a:lnTo>
                <a:lnTo>
                  <a:pt x="277168" y="183228"/>
                </a:lnTo>
                <a:lnTo>
                  <a:pt x="0" y="183228"/>
                </a:lnTo>
                <a:close/>
              </a:path>
            </a:pathLst>
          </a:custGeom>
          <a:solidFill>
            <a:srgbClr val="A50021"/>
          </a:solidFill>
          <a:ln w="25400" cap="flat" cmpd="sng" algn="ctr">
            <a:solidFill>
              <a:srgbClr val="FFFFFF"/>
            </a:solidFill>
            <a:prstDash val="solid"/>
            <a:round/>
            <a:headEnd/>
            <a:tailEnd/>
          </a:ln>
        </p:spPr>
        <p:txBody>
          <a:bodyPr/>
          <a:lstStyle/>
          <a:p>
            <a:endParaRPr lang="en-US"/>
          </a:p>
        </p:txBody>
      </p:sp>
      <p:sp>
        <p:nvSpPr>
          <p:cNvPr id="34820" name="Trapezoid 19"/>
          <p:cNvSpPr>
            <a:spLocks/>
          </p:cNvSpPr>
          <p:nvPr/>
        </p:nvSpPr>
        <p:spPr bwMode="auto">
          <a:xfrm>
            <a:off x="1571626" y="4953001"/>
            <a:ext cx="3914775" cy="1495425"/>
          </a:xfrm>
          <a:custGeom>
            <a:avLst/>
            <a:gdLst>
              <a:gd name="T0" fmla="*/ 3872998 w 1978502"/>
              <a:gd name="T1" fmla="*/ 0 h 783324"/>
              <a:gd name="T2" fmla="*/ 1159780 w 1978502"/>
              <a:gd name="T3" fmla="*/ 1427441 h 783324"/>
              <a:gd name="T4" fmla="*/ 3872998 w 1978502"/>
              <a:gd name="T5" fmla="*/ 2854880 h 783324"/>
              <a:gd name="T6" fmla="*/ 6586214 w 1978502"/>
              <a:gd name="T7" fmla="*/ 1427441 h 783324"/>
              <a:gd name="T8" fmla="*/ 17694720 60000 65536"/>
              <a:gd name="T9" fmla="*/ 11796480 60000 65536"/>
              <a:gd name="T10" fmla="*/ 5898240 60000 65536"/>
              <a:gd name="T11" fmla="*/ 0 60000 65536"/>
              <a:gd name="T12" fmla="*/ 394978 w 1978502"/>
              <a:gd name="T13" fmla="*/ 156379 h 783324"/>
              <a:gd name="T14" fmla="*/ 1583524 w 1978502"/>
              <a:gd name="T15" fmla="*/ 783324 h 783324"/>
            </a:gdLst>
            <a:ahLst/>
            <a:cxnLst>
              <a:cxn ang="T8">
                <a:pos x="T0" y="T1"/>
              </a:cxn>
              <a:cxn ang="T9">
                <a:pos x="T2" y="T3"/>
              </a:cxn>
              <a:cxn ang="T10">
                <a:pos x="T4" y="T5"/>
              </a:cxn>
              <a:cxn ang="T11">
                <a:pos x="T6" y="T7"/>
              </a:cxn>
            </a:cxnLst>
            <a:rect l="T12" t="T13" r="T14" b="T15"/>
            <a:pathLst>
              <a:path w="1978502" h="783324">
                <a:moveTo>
                  <a:pt x="0" y="783324"/>
                </a:moveTo>
                <a:lnTo>
                  <a:pt x="592467" y="0"/>
                </a:lnTo>
                <a:lnTo>
                  <a:pt x="1386035" y="0"/>
                </a:lnTo>
                <a:lnTo>
                  <a:pt x="1978502" y="783324"/>
                </a:lnTo>
                <a:lnTo>
                  <a:pt x="0" y="783324"/>
                </a:lnTo>
                <a:close/>
              </a:path>
            </a:pathLst>
          </a:custGeom>
          <a:solidFill>
            <a:srgbClr val="CCCC00"/>
          </a:solidFill>
          <a:ln w="25400" cap="flat" cmpd="sng" algn="ctr">
            <a:solidFill>
              <a:srgbClr val="FFFFFF"/>
            </a:solidFill>
            <a:prstDash val="solid"/>
            <a:round/>
            <a:headEnd/>
            <a:tailEnd/>
          </a:ln>
        </p:spPr>
        <p:txBody>
          <a:bodyPr/>
          <a:lstStyle/>
          <a:p>
            <a:endParaRPr lang="en-US"/>
          </a:p>
        </p:txBody>
      </p:sp>
      <p:sp>
        <p:nvSpPr>
          <p:cNvPr id="34821" name="Trapezoid 16"/>
          <p:cNvSpPr>
            <a:spLocks/>
          </p:cNvSpPr>
          <p:nvPr/>
        </p:nvSpPr>
        <p:spPr bwMode="auto">
          <a:xfrm>
            <a:off x="2833689" y="3270250"/>
            <a:ext cx="1328737" cy="609600"/>
          </a:xfrm>
          <a:custGeom>
            <a:avLst/>
            <a:gdLst>
              <a:gd name="T0" fmla="*/ 1112401 w 793573"/>
              <a:gd name="T1" fmla="*/ 0 h 341381"/>
              <a:gd name="T2" fmla="*/ 361941 w 793573"/>
              <a:gd name="T3" fmla="*/ 544280 h 341381"/>
              <a:gd name="T4" fmla="*/ 1112401 w 793573"/>
              <a:gd name="T5" fmla="*/ 1088556 h 341381"/>
              <a:gd name="T6" fmla="*/ 1862860 w 793573"/>
              <a:gd name="T7" fmla="*/ 544280 h 341381"/>
              <a:gd name="T8" fmla="*/ 17694720 60000 65536"/>
              <a:gd name="T9" fmla="*/ 11796480 60000 65536"/>
              <a:gd name="T10" fmla="*/ 5898240 60000 65536"/>
              <a:gd name="T11" fmla="*/ 0 60000 65536"/>
              <a:gd name="T12" fmla="*/ 172136 w 793573"/>
              <a:gd name="T13" fmla="*/ 74050 h 341381"/>
              <a:gd name="T14" fmla="*/ 621437 w 793573"/>
              <a:gd name="T15" fmla="*/ 341381 h 341381"/>
            </a:gdLst>
            <a:ahLst/>
            <a:cxnLst>
              <a:cxn ang="T8">
                <a:pos x="T0" y="T1"/>
              </a:cxn>
              <a:cxn ang="T9">
                <a:pos x="T2" y="T3"/>
              </a:cxn>
              <a:cxn ang="T10">
                <a:pos x="T4" y="T5"/>
              </a:cxn>
              <a:cxn ang="T11">
                <a:pos x="T6" y="T7"/>
              </a:cxn>
            </a:cxnLst>
            <a:rect l="T12" t="T13" r="T14" b="T15"/>
            <a:pathLst>
              <a:path w="793573" h="341381">
                <a:moveTo>
                  <a:pt x="0" y="341381"/>
                </a:moveTo>
                <a:lnTo>
                  <a:pt x="258204" y="0"/>
                </a:lnTo>
                <a:lnTo>
                  <a:pt x="535369" y="0"/>
                </a:lnTo>
                <a:lnTo>
                  <a:pt x="793573" y="341381"/>
                </a:lnTo>
                <a:lnTo>
                  <a:pt x="0" y="341381"/>
                </a:lnTo>
                <a:close/>
              </a:path>
            </a:pathLst>
          </a:custGeom>
          <a:solidFill>
            <a:srgbClr val="FFCC00"/>
          </a:solidFill>
          <a:ln w="25400" cap="flat" cmpd="sng" algn="ctr">
            <a:solidFill>
              <a:srgbClr val="FFFFFF"/>
            </a:solidFill>
            <a:prstDash val="solid"/>
            <a:round/>
            <a:headEnd/>
            <a:tailEnd/>
          </a:ln>
        </p:spPr>
        <p:txBody>
          <a:bodyPr/>
          <a:lstStyle/>
          <a:p>
            <a:endParaRPr lang="en-US"/>
          </a:p>
        </p:txBody>
      </p:sp>
    </p:spTree>
    <p:extLst>
      <p:ext uri="{BB962C8B-B14F-4D97-AF65-F5344CB8AC3E}">
        <p14:creationId xmlns:p14="http://schemas.microsoft.com/office/powerpoint/2010/main" val="270765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19051"/>
            <a:ext cx="12192000" cy="917575"/>
          </a:xfrm>
          <a:solidFill>
            <a:schemeClr val="accent6">
              <a:lumMod val="20000"/>
              <a:lumOff val="80000"/>
            </a:schemeClr>
          </a:solidFill>
        </p:spPr>
        <p:txBody>
          <a:bodyPr>
            <a:normAutofit/>
          </a:bodyPr>
          <a:lstStyle/>
          <a:p>
            <a:pPr algn="ctr" eaLnBrk="1" hangingPunct="1"/>
            <a:r>
              <a:rPr lang="en-US" altLang="en-US" sz="4000" dirty="0">
                <a:solidFill>
                  <a:srgbClr val="000000"/>
                </a:solidFill>
              </a:rPr>
              <a:t>The SBIRT Model : A Continuum of Substance Use</a:t>
            </a:r>
          </a:p>
        </p:txBody>
      </p:sp>
      <p:sp>
        <p:nvSpPr>
          <p:cNvPr id="66563" name="Rectangle 3"/>
          <p:cNvSpPr>
            <a:spLocks noGrp="1" noChangeArrowheads="1"/>
          </p:cNvSpPr>
          <p:nvPr>
            <p:ph idx="1"/>
          </p:nvPr>
        </p:nvSpPr>
        <p:spPr/>
        <p:txBody>
          <a:bodyPr/>
          <a:lstStyle/>
          <a:p>
            <a:pP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p:txBody>
      </p:sp>
      <p:sp>
        <p:nvSpPr>
          <p:cNvPr id="66564" name="Slide Number Placeholder 5"/>
          <p:cNvSpPr>
            <a:spLocks noGrp="1"/>
          </p:cNvSpPr>
          <p:nvPr>
            <p:ph type="sldNum" sz="quarter" idx="12"/>
          </p:nvPr>
        </p:nvSpPr>
        <p:spPr bwMode="auto">
          <a:xfrm>
            <a:off x="8534400" y="6381750"/>
            <a:ext cx="2133600" cy="476250"/>
          </a:xfrm>
          <a:noFill/>
          <a:ln>
            <a:miter lim="800000"/>
            <a:headEnd/>
            <a:tailEnd/>
          </a:ln>
        </p:spPr>
        <p:txBody>
          <a:bodyPr/>
          <a:lstStyle/>
          <a:p>
            <a:fld id="{33ADB128-7F25-4DFF-9E6F-22D0306CA501}" type="slidenum">
              <a:rPr lang="en-US" altLang="en-US">
                <a:latin typeface="Arial" pitchFamily="34" charset="0"/>
              </a:rPr>
              <a:pPr/>
              <a:t>37</a:t>
            </a:fld>
            <a:endParaRPr lang="en-US" altLang="en-US">
              <a:latin typeface="Arial" pitchFamily="34" charset="0"/>
            </a:endParaRPr>
          </a:p>
        </p:txBody>
      </p:sp>
      <p:sp>
        <p:nvSpPr>
          <p:cNvPr id="66565" name="Line 4"/>
          <p:cNvSpPr>
            <a:spLocks noChangeShapeType="1"/>
          </p:cNvSpPr>
          <p:nvPr/>
        </p:nvSpPr>
        <p:spPr bwMode="auto">
          <a:xfrm>
            <a:off x="2057400" y="3810000"/>
            <a:ext cx="8077200" cy="0"/>
          </a:xfrm>
          <a:prstGeom prst="line">
            <a:avLst/>
          </a:prstGeom>
          <a:noFill/>
          <a:ln w="38100">
            <a:solidFill>
              <a:srgbClr val="000000"/>
            </a:solidFill>
            <a:round/>
            <a:headEnd/>
            <a:tailEnd/>
          </a:ln>
        </p:spPr>
        <p:txBody>
          <a:bodyPr/>
          <a:lstStyle/>
          <a:p>
            <a:endParaRPr lang="en-US"/>
          </a:p>
        </p:txBody>
      </p:sp>
      <p:sp>
        <p:nvSpPr>
          <p:cNvPr id="66566" name="Line 5"/>
          <p:cNvSpPr>
            <a:spLocks noChangeShapeType="1"/>
          </p:cNvSpPr>
          <p:nvPr/>
        </p:nvSpPr>
        <p:spPr bwMode="auto">
          <a:xfrm>
            <a:off x="2057400" y="3505200"/>
            <a:ext cx="0" cy="609600"/>
          </a:xfrm>
          <a:prstGeom prst="line">
            <a:avLst/>
          </a:prstGeom>
          <a:noFill/>
          <a:ln w="9525">
            <a:solidFill>
              <a:schemeClr val="tx1"/>
            </a:solidFill>
            <a:round/>
            <a:headEnd/>
            <a:tailEnd/>
          </a:ln>
        </p:spPr>
        <p:txBody>
          <a:bodyPr/>
          <a:lstStyle/>
          <a:p>
            <a:endParaRPr lang="en-US"/>
          </a:p>
        </p:txBody>
      </p:sp>
      <p:sp>
        <p:nvSpPr>
          <p:cNvPr id="66567" name="Line 6"/>
          <p:cNvSpPr>
            <a:spLocks noChangeShapeType="1"/>
          </p:cNvSpPr>
          <p:nvPr/>
        </p:nvSpPr>
        <p:spPr bwMode="auto">
          <a:xfrm>
            <a:off x="10134600" y="3505200"/>
            <a:ext cx="0" cy="609600"/>
          </a:xfrm>
          <a:prstGeom prst="line">
            <a:avLst/>
          </a:prstGeom>
          <a:noFill/>
          <a:ln w="9525">
            <a:solidFill>
              <a:schemeClr val="tx1"/>
            </a:solidFill>
            <a:round/>
            <a:headEnd/>
            <a:tailEnd/>
          </a:ln>
        </p:spPr>
        <p:txBody>
          <a:bodyPr/>
          <a:lstStyle/>
          <a:p>
            <a:endParaRPr lang="en-US"/>
          </a:p>
        </p:txBody>
      </p:sp>
      <p:sp>
        <p:nvSpPr>
          <p:cNvPr id="66568" name="Text Box 7"/>
          <p:cNvSpPr txBox="1">
            <a:spLocks noChangeArrowheads="1"/>
          </p:cNvSpPr>
          <p:nvPr/>
        </p:nvSpPr>
        <p:spPr bwMode="auto">
          <a:xfrm>
            <a:off x="2133600" y="3352800"/>
            <a:ext cx="1371600" cy="400050"/>
          </a:xfrm>
          <a:prstGeom prst="rect">
            <a:avLst/>
          </a:prstGeom>
          <a:noFill/>
          <a:ln w="9525">
            <a:noFill/>
            <a:miter lim="800000"/>
            <a:headEnd/>
            <a:tailEnd/>
          </a:ln>
        </p:spPr>
        <p:txBody>
          <a:bodyPr>
            <a:spAutoFit/>
          </a:bodyPr>
          <a:lstStyle/>
          <a:p>
            <a:pPr eaLnBrk="1" hangingPunct="1">
              <a:spcBef>
                <a:spcPct val="50000"/>
              </a:spcBef>
            </a:pPr>
            <a:r>
              <a:rPr lang="en-US" altLang="en-US" sz="2000">
                <a:latin typeface="Times New Roman" pitchFamily="18" charset="0"/>
              </a:rPr>
              <a:t>Abstinence</a:t>
            </a:r>
          </a:p>
        </p:txBody>
      </p:sp>
      <p:sp>
        <p:nvSpPr>
          <p:cNvPr id="66569" name="Line 8"/>
          <p:cNvSpPr>
            <a:spLocks noChangeShapeType="1"/>
          </p:cNvSpPr>
          <p:nvPr/>
        </p:nvSpPr>
        <p:spPr bwMode="auto">
          <a:xfrm>
            <a:off x="3505200" y="3505200"/>
            <a:ext cx="0" cy="609600"/>
          </a:xfrm>
          <a:prstGeom prst="line">
            <a:avLst/>
          </a:prstGeom>
          <a:noFill/>
          <a:ln w="9525">
            <a:solidFill>
              <a:schemeClr val="tx1"/>
            </a:solidFill>
            <a:round/>
            <a:headEnd/>
            <a:tailEnd/>
          </a:ln>
        </p:spPr>
        <p:txBody>
          <a:bodyPr/>
          <a:lstStyle/>
          <a:p>
            <a:endParaRPr lang="en-US"/>
          </a:p>
        </p:txBody>
      </p:sp>
      <p:sp>
        <p:nvSpPr>
          <p:cNvPr id="66570" name="Text Box 9"/>
          <p:cNvSpPr txBox="1">
            <a:spLocks noChangeArrowheads="1"/>
          </p:cNvSpPr>
          <p:nvPr/>
        </p:nvSpPr>
        <p:spPr bwMode="auto">
          <a:xfrm>
            <a:off x="3581400" y="3886201"/>
            <a:ext cx="1600200" cy="708025"/>
          </a:xfrm>
          <a:prstGeom prst="rect">
            <a:avLst/>
          </a:prstGeom>
          <a:noFill/>
          <a:ln w="9525">
            <a:noFill/>
            <a:miter lim="800000"/>
            <a:headEnd/>
            <a:tailEnd/>
          </a:ln>
        </p:spPr>
        <p:txBody>
          <a:bodyPr>
            <a:spAutoFit/>
          </a:bodyPr>
          <a:lstStyle/>
          <a:p>
            <a:pPr algn="ctr" eaLnBrk="1" hangingPunct="1">
              <a:spcBef>
                <a:spcPct val="50000"/>
              </a:spcBef>
            </a:pPr>
            <a:r>
              <a:rPr lang="en-US" altLang="en-US" sz="2000">
                <a:latin typeface="Times New Roman" pitchFamily="18" charset="0"/>
              </a:rPr>
              <a:t>Experimental Use</a:t>
            </a:r>
          </a:p>
        </p:txBody>
      </p:sp>
      <p:sp>
        <p:nvSpPr>
          <p:cNvPr id="66571" name="Line 10"/>
          <p:cNvSpPr>
            <a:spLocks noChangeShapeType="1"/>
          </p:cNvSpPr>
          <p:nvPr/>
        </p:nvSpPr>
        <p:spPr bwMode="auto">
          <a:xfrm>
            <a:off x="5257800" y="3505200"/>
            <a:ext cx="0" cy="609600"/>
          </a:xfrm>
          <a:prstGeom prst="line">
            <a:avLst/>
          </a:prstGeom>
          <a:noFill/>
          <a:ln w="9525">
            <a:solidFill>
              <a:schemeClr val="tx1"/>
            </a:solidFill>
            <a:round/>
            <a:headEnd/>
            <a:tailEnd/>
          </a:ln>
        </p:spPr>
        <p:txBody>
          <a:bodyPr/>
          <a:lstStyle/>
          <a:p>
            <a:endParaRPr lang="en-US"/>
          </a:p>
        </p:txBody>
      </p:sp>
      <p:sp>
        <p:nvSpPr>
          <p:cNvPr id="66572" name="Text Box 11"/>
          <p:cNvSpPr txBox="1">
            <a:spLocks noChangeArrowheads="1"/>
          </p:cNvSpPr>
          <p:nvPr/>
        </p:nvSpPr>
        <p:spPr bwMode="auto">
          <a:xfrm>
            <a:off x="5257800" y="3124201"/>
            <a:ext cx="1066800" cy="708025"/>
          </a:xfrm>
          <a:prstGeom prst="rect">
            <a:avLst/>
          </a:prstGeom>
          <a:noFill/>
          <a:ln w="9525">
            <a:noFill/>
            <a:miter lim="800000"/>
            <a:headEnd/>
            <a:tailEnd/>
          </a:ln>
        </p:spPr>
        <p:txBody>
          <a:bodyPr>
            <a:spAutoFit/>
          </a:bodyPr>
          <a:lstStyle/>
          <a:p>
            <a:pPr algn="ctr" eaLnBrk="1" hangingPunct="1">
              <a:spcBef>
                <a:spcPct val="50000"/>
              </a:spcBef>
            </a:pPr>
            <a:r>
              <a:rPr lang="en-US" altLang="en-US" sz="2000">
                <a:latin typeface="Times New Roman" pitchFamily="18" charset="0"/>
              </a:rPr>
              <a:t>Social Use</a:t>
            </a:r>
          </a:p>
        </p:txBody>
      </p:sp>
      <p:sp>
        <p:nvSpPr>
          <p:cNvPr id="66573" name="Line 12"/>
          <p:cNvSpPr>
            <a:spLocks noChangeShapeType="1"/>
          </p:cNvSpPr>
          <p:nvPr/>
        </p:nvSpPr>
        <p:spPr bwMode="auto">
          <a:xfrm>
            <a:off x="6324600" y="3505200"/>
            <a:ext cx="0" cy="609600"/>
          </a:xfrm>
          <a:prstGeom prst="line">
            <a:avLst/>
          </a:prstGeom>
          <a:noFill/>
          <a:ln w="9525">
            <a:solidFill>
              <a:schemeClr val="tx1"/>
            </a:solidFill>
            <a:round/>
            <a:headEnd/>
            <a:tailEnd/>
          </a:ln>
        </p:spPr>
        <p:txBody>
          <a:bodyPr/>
          <a:lstStyle/>
          <a:p>
            <a:endParaRPr lang="en-US"/>
          </a:p>
        </p:txBody>
      </p:sp>
      <p:sp>
        <p:nvSpPr>
          <p:cNvPr id="66574" name="Text Box 13"/>
          <p:cNvSpPr txBox="1">
            <a:spLocks noChangeArrowheads="1"/>
          </p:cNvSpPr>
          <p:nvPr/>
        </p:nvSpPr>
        <p:spPr bwMode="auto">
          <a:xfrm>
            <a:off x="6324600" y="3886201"/>
            <a:ext cx="1066800" cy="708025"/>
          </a:xfrm>
          <a:prstGeom prst="rect">
            <a:avLst/>
          </a:prstGeom>
          <a:noFill/>
          <a:ln w="9525">
            <a:noFill/>
            <a:miter lim="800000"/>
            <a:headEnd/>
            <a:tailEnd/>
          </a:ln>
        </p:spPr>
        <p:txBody>
          <a:bodyPr>
            <a:spAutoFit/>
          </a:bodyPr>
          <a:lstStyle/>
          <a:p>
            <a:pPr algn="ctr" eaLnBrk="1" hangingPunct="1">
              <a:spcBef>
                <a:spcPct val="50000"/>
              </a:spcBef>
            </a:pPr>
            <a:r>
              <a:rPr lang="en-US" altLang="en-US" sz="2000">
                <a:latin typeface="Times New Roman" pitchFamily="18" charset="0"/>
              </a:rPr>
              <a:t>Binge Use</a:t>
            </a:r>
          </a:p>
        </p:txBody>
      </p:sp>
      <p:sp>
        <p:nvSpPr>
          <p:cNvPr id="66575" name="Line 14"/>
          <p:cNvSpPr>
            <a:spLocks noChangeShapeType="1"/>
          </p:cNvSpPr>
          <p:nvPr/>
        </p:nvSpPr>
        <p:spPr bwMode="auto">
          <a:xfrm>
            <a:off x="7391400" y="3505200"/>
            <a:ext cx="0" cy="609600"/>
          </a:xfrm>
          <a:prstGeom prst="line">
            <a:avLst/>
          </a:prstGeom>
          <a:noFill/>
          <a:ln w="9525">
            <a:solidFill>
              <a:schemeClr val="tx1"/>
            </a:solidFill>
            <a:round/>
            <a:headEnd/>
            <a:tailEnd/>
          </a:ln>
        </p:spPr>
        <p:txBody>
          <a:bodyPr/>
          <a:lstStyle/>
          <a:p>
            <a:endParaRPr lang="en-US"/>
          </a:p>
        </p:txBody>
      </p:sp>
      <p:sp>
        <p:nvSpPr>
          <p:cNvPr id="66576" name="Text Box 15"/>
          <p:cNvSpPr txBox="1">
            <a:spLocks noChangeArrowheads="1"/>
          </p:cNvSpPr>
          <p:nvPr/>
        </p:nvSpPr>
        <p:spPr bwMode="auto">
          <a:xfrm>
            <a:off x="7467600" y="3352800"/>
            <a:ext cx="838200" cy="400050"/>
          </a:xfrm>
          <a:prstGeom prst="rect">
            <a:avLst/>
          </a:prstGeom>
          <a:noFill/>
          <a:ln w="9525">
            <a:noFill/>
            <a:miter lim="800000"/>
            <a:headEnd/>
            <a:tailEnd/>
          </a:ln>
        </p:spPr>
        <p:txBody>
          <a:bodyPr>
            <a:spAutoFit/>
          </a:bodyPr>
          <a:lstStyle/>
          <a:p>
            <a:pPr eaLnBrk="1" hangingPunct="1">
              <a:spcBef>
                <a:spcPct val="50000"/>
              </a:spcBef>
            </a:pPr>
            <a:r>
              <a:rPr lang="en-US" altLang="en-US" sz="2000">
                <a:latin typeface="Times New Roman" pitchFamily="18" charset="0"/>
              </a:rPr>
              <a:t>Abuse</a:t>
            </a:r>
          </a:p>
        </p:txBody>
      </p:sp>
      <p:sp>
        <p:nvSpPr>
          <p:cNvPr id="66577" name="Line 16"/>
          <p:cNvSpPr>
            <a:spLocks noChangeShapeType="1"/>
          </p:cNvSpPr>
          <p:nvPr/>
        </p:nvSpPr>
        <p:spPr bwMode="auto">
          <a:xfrm>
            <a:off x="8382000" y="3429000"/>
            <a:ext cx="0" cy="685800"/>
          </a:xfrm>
          <a:prstGeom prst="line">
            <a:avLst/>
          </a:prstGeom>
          <a:noFill/>
          <a:ln w="9525">
            <a:solidFill>
              <a:schemeClr val="tx1"/>
            </a:solidFill>
            <a:round/>
            <a:headEnd/>
            <a:tailEnd/>
          </a:ln>
        </p:spPr>
        <p:txBody>
          <a:bodyPr/>
          <a:lstStyle/>
          <a:p>
            <a:endParaRPr lang="en-US"/>
          </a:p>
        </p:txBody>
      </p:sp>
      <p:sp>
        <p:nvSpPr>
          <p:cNvPr id="66578" name="Text Box 17"/>
          <p:cNvSpPr txBox="1">
            <a:spLocks noChangeArrowheads="1"/>
          </p:cNvSpPr>
          <p:nvPr/>
        </p:nvSpPr>
        <p:spPr bwMode="auto">
          <a:xfrm>
            <a:off x="8534400" y="3886200"/>
            <a:ext cx="1447800" cy="1016000"/>
          </a:xfrm>
          <a:prstGeom prst="rect">
            <a:avLst/>
          </a:prstGeom>
          <a:noFill/>
          <a:ln w="9525">
            <a:noFill/>
            <a:miter lim="800000"/>
            <a:headEnd/>
            <a:tailEnd/>
          </a:ln>
        </p:spPr>
        <p:txBody>
          <a:bodyPr>
            <a:spAutoFit/>
          </a:bodyPr>
          <a:lstStyle/>
          <a:p>
            <a:pPr eaLnBrk="1" hangingPunct="1">
              <a:spcBef>
                <a:spcPct val="50000"/>
              </a:spcBef>
            </a:pPr>
            <a:r>
              <a:rPr lang="en-US" altLang="en-US" sz="2000" dirty="0">
                <a:latin typeface="Times New Roman" pitchFamily="18" charset="0"/>
              </a:rPr>
              <a:t>Substance Use Disorder</a:t>
            </a:r>
          </a:p>
        </p:txBody>
      </p:sp>
      <p:sp>
        <p:nvSpPr>
          <p:cNvPr id="19" name="Oval 18"/>
          <p:cNvSpPr/>
          <p:nvPr/>
        </p:nvSpPr>
        <p:spPr>
          <a:xfrm>
            <a:off x="2057400" y="2514600"/>
            <a:ext cx="4267200" cy="25146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92D050"/>
              </a:solidFill>
            </a:endParaRPr>
          </a:p>
        </p:txBody>
      </p:sp>
      <p:sp>
        <p:nvSpPr>
          <p:cNvPr id="20" name="Oval 19"/>
          <p:cNvSpPr/>
          <p:nvPr/>
        </p:nvSpPr>
        <p:spPr>
          <a:xfrm>
            <a:off x="8382000" y="3276600"/>
            <a:ext cx="1752600" cy="182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Oval 22"/>
          <p:cNvSpPr/>
          <p:nvPr/>
        </p:nvSpPr>
        <p:spPr>
          <a:xfrm>
            <a:off x="6324600" y="2133600"/>
            <a:ext cx="2057400" cy="3429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286204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0-#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1+#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956604" y="1392701"/>
            <a:ext cx="9697329" cy="3671668"/>
          </a:xfrm>
          <a:prstGeom prst="rect">
            <a:avLst/>
          </a:prstGeom>
          <a:solidFill>
            <a:schemeClr val="accent6">
              <a:lumMod val="20000"/>
              <a:lumOff val="80000"/>
            </a:schemeClr>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8800" b="1" dirty="0">
                <a:solidFill>
                  <a:schemeClr val="bg1"/>
                </a:solidFill>
                <a:effectLst>
                  <a:outerShdw blurRad="38100" dist="38100" dir="2700000" algn="tl">
                    <a:srgbClr val="000000"/>
                  </a:outerShdw>
                </a:effectLst>
              </a:rPr>
              <a:t> </a:t>
            </a:r>
          </a:p>
          <a:p>
            <a:pPr>
              <a:defRPr/>
            </a:pPr>
            <a:r>
              <a:rPr lang="en-US" sz="6300" dirty="0">
                <a:solidFill>
                  <a:srgbClr val="4D4D4D"/>
                </a:solidFill>
              </a:rPr>
              <a:t>What is the prevalence of unhealthy substance use? </a:t>
            </a:r>
          </a:p>
          <a:p>
            <a:pPr>
              <a:defRPr/>
            </a:pPr>
            <a:endParaRPr lang="en-US" sz="6000" b="1" dirty="0">
              <a:solidFill>
                <a:schemeClr val="bg1"/>
              </a:solidFill>
              <a:effectLst>
                <a:outerShdw blurRad="38100" dist="38100" dir="2700000" algn="tl">
                  <a:srgbClr val="000000"/>
                </a:outerShdw>
              </a:effectLst>
            </a:endParaRPr>
          </a:p>
          <a:p>
            <a:pPr>
              <a:defRPr/>
            </a:pPr>
            <a:endParaRPr lang="en-US" sz="6000" b="1" dirty="0">
              <a:solidFill>
                <a:schemeClr val="bg1"/>
              </a:solidFill>
              <a:effectLst>
                <a:outerShdw blurRad="38100" dist="38100" dir="2700000" algn="tl">
                  <a:srgbClr val="000000"/>
                </a:outerShdw>
              </a:effectLst>
            </a:endParaRPr>
          </a:p>
          <a:p>
            <a:pPr>
              <a:defRPr/>
            </a:pPr>
            <a:r>
              <a:rPr lang="en-US" sz="6000" b="1" dirty="0">
                <a:solidFill>
                  <a:schemeClr val="bg1"/>
                </a:solidFill>
                <a:effectLst>
                  <a:outerShdw blurRad="38100" dist="38100" dir="2700000" algn="tl">
                    <a:srgbClr val="000000"/>
                  </a:outerShdw>
                </a:effectLst>
              </a:rPr>
              <a:t> </a:t>
            </a:r>
            <a:endParaRPr lang="en-US" sz="48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435184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004046"/>
          </a:xfrm>
          <a:solidFill>
            <a:schemeClr val="accent6">
              <a:lumMod val="20000"/>
              <a:lumOff val="80000"/>
            </a:schemeClr>
          </a:solidFill>
        </p:spPr>
        <p:txBody>
          <a:bodyPr>
            <a:normAutofit/>
          </a:bodyPr>
          <a:lstStyle/>
          <a:p>
            <a:pPr algn="ctr"/>
            <a:r>
              <a:rPr lang="en-US" sz="4000" dirty="0"/>
              <a:t>Teens and Substance Use; Some Good News</a:t>
            </a:r>
          </a:p>
        </p:txBody>
      </p:sp>
      <p:sp>
        <p:nvSpPr>
          <p:cNvPr id="3" name="Content Placeholder 2"/>
          <p:cNvSpPr>
            <a:spLocks noGrp="1"/>
          </p:cNvSpPr>
          <p:nvPr>
            <p:ph idx="1"/>
          </p:nvPr>
        </p:nvSpPr>
        <p:spPr>
          <a:xfrm>
            <a:off x="908538" y="1945343"/>
            <a:ext cx="10374923" cy="4525963"/>
          </a:xfrm>
        </p:spPr>
        <p:txBody>
          <a:bodyPr/>
          <a:lstStyle/>
          <a:p>
            <a:pPr marL="0" indent="0">
              <a:buNone/>
            </a:pPr>
            <a:r>
              <a:rPr lang="en-US" i="1" dirty="0"/>
              <a:t>Most</a:t>
            </a:r>
            <a:r>
              <a:rPr lang="en-US" dirty="0"/>
              <a:t> students go through school &amp; don’t ever use drugs or get drunk. </a:t>
            </a:r>
          </a:p>
          <a:p>
            <a:pPr marL="0" indent="0">
              <a:buNone/>
            </a:pPr>
            <a:endParaRPr lang="en-US" dirty="0"/>
          </a:p>
          <a:p>
            <a:pPr marL="0" indent="0">
              <a:buNone/>
            </a:pPr>
            <a:endParaRPr lang="en-US" dirty="0"/>
          </a:p>
          <a:p>
            <a:pPr marL="0" indent="0" algn="ctr">
              <a:buNone/>
            </a:pPr>
            <a:r>
              <a:rPr lang="en-US" dirty="0"/>
              <a:t>The Monitoring the Future (MTF) survey  found that </a:t>
            </a:r>
          </a:p>
          <a:p>
            <a:pPr marL="457200" lvl="1" indent="0" algn="ctr">
              <a:buNone/>
            </a:pPr>
            <a:endParaRPr lang="en-US" sz="2800" dirty="0"/>
          </a:p>
          <a:p>
            <a:pPr marL="457200" lvl="1" indent="0" algn="ctr">
              <a:buNone/>
            </a:pPr>
            <a:r>
              <a:rPr lang="en-US" sz="2800" b="1" dirty="0"/>
              <a:t>53.3% never used any illegal drug</a:t>
            </a:r>
          </a:p>
          <a:p>
            <a:pPr marL="457200" lvl="1" indent="0">
              <a:buNone/>
            </a:pPr>
            <a:r>
              <a:rPr lang="en-US" sz="2800" b="1" dirty="0"/>
              <a:t>              </a:t>
            </a:r>
          </a:p>
          <a:p>
            <a:pPr marL="457200" lvl="1" indent="0">
              <a:buNone/>
            </a:pPr>
            <a:r>
              <a:rPr lang="en-US" sz="2800" b="1" dirty="0"/>
              <a:t>		    	       58% never smoked marijuana.</a:t>
            </a:r>
          </a:p>
          <a:p>
            <a:pPr marL="0" indent="0">
              <a:buNone/>
            </a:pPr>
            <a:endParaRPr lang="en-US" dirty="0"/>
          </a:p>
        </p:txBody>
      </p:sp>
    </p:spTree>
    <p:extLst>
      <p:ext uri="{BB962C8B-B14F-4D97-AF65-F5344CB8AC3E}">
        <p14:creationId xmlns:p14="http://schemas.microsoft.com/office/powerpoint/2010/main" val="215781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Q1: Are you familiar with SBIRT? ( Screening, Brief Intervention, and Referral to Treatment for Substance Abuse)</a:t>
            </a:r>
          </a:p>
        </p:txBody>
      </p:sp>
      <p:sp>
        <p:nvSpPr>
          <p:cNvPr id="3" name="Content Placeholder 2"/>
          <p:cNvSpPr>
            <a:spLocks noGrp="1"/>
          </p:cNvSpPr>
          <p:nvPr>
            <p:ph idx="1"/>
          </p:nvPr>
        </p:nvSpPr>
        <p:spPr>
          <a:xfrm>
            <a:off x="838200" y="1974235"/>
            <a:ext cx="10515600" cy="4351338"/>
          </a:xfrm>
        </p:spPr>
        <p:txBody>
          <a:bodyPr/>
          <a:lstStyle/>
          <a:p>
            <a:pPr marL="0" indent="0">
              <a:buNone/>
            </a:pPr>
            <a:endParaRPr dirty="0"/>
          </a:p>
        </p:txBody>
      </p:sp>
      <p:pic>
        <p:nvPicPr>
          <p:cNvPr id="4" name="Picture 3" descr="chart1634174700.png"/>
          <p:cNvPicPr>
            <a:picLocks noChangeAspect="1"/>
          </p:cNvPicPr>
          <p:nvPr/>
        </p:nvPicPr>
        <p:blipFill>
          <a:blip r:embed="rId2"/>
          <a:stretch>
            <a:fillRect/>
          </a:stretch>
        </p:blipFill>
        <p:spPr>
          <a:xfrm>
            <a:off x="801164" y="2671805"/>
            <a:ext cx="7184571" cy="3023809"/>
          </a:xfrm>
          <a:prstGeom prst="rect">
            <a:avLst/>
          </a:prstGeom>
        </p:spPr>
      </p:pic>
      <p:pic>
        <p:nvPicPr>
          <p:cNvPr id="5" name="Picture 4" descr="table1634174700.png"/>
          <p:cNvPicPr>
            <a:picLocks noChangeAspect="1"/>
          </p:cNvPicPr>
          <p:nvPr/>
        </p:nvPicPr>
        <p:blipFill>
          <a:blip r:embed="rId3"/>
          <a:stretch>
            <a:fillRect/>
          </a:stretch>
        </p:blipFill>
        <p:spPr>
          <a:xfrm>
            <a:off x="5519613" y="1761292"/>
            <a:ext cx="6392133" cy="1205251"/>
          </a:xfrm>
          <a:prstGeom prst="rect">
            <a:avLst/>
          </a:prstGeom>
        </p:spPr>
      </p:pic>
    </p:spTree>
    <p:extLst>
      <p:ext uri="{BB962C8B-B14F-4D97-AF65-F5344CB8AC3E}">
        <p14:creationId xmlns:p14="http://schemas.microsoft.com/office/powerpoint/2010/main" val="3864128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Adolescent Substance Use vs. Adults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7027" y="2373087"/>
            <a:ext cx="6676973" cy="3883252"/>
          </a:xfrm>
        </p:spPr>
      </p:pic>
    </p:spTree>
    <p:extLst>
      <p:ext uri="{BB962C8B-B14F-4D97-AF65-F5344CB8AC3E}">
        <p14:creationId xmlns:p14="http://schemas.microsoft.com/office/powerpoint/2010/main" val="1362669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14rmgtrwzf5a.cloudfront.net/sites/default/files/sli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719" y="545242"/>
            <a:ext cx="7661189" cy="574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530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Use in New England Teens</a:t>
            </a:r>
            <a:endParaRPr lang="en-US" dirty="0"/>
          </a:p>
        </p:txBody>
      </p:sp>
      <p:pic>
        <p:nvPicPr>
          <p:cNvPr id="4" name="Content Placeholder 3"/>
          <p:cNvPicPr>
            <a:picLocks noGrp="1" noChangeAspect="1"/>
          </p:cNvPicPr>
          <p:nvPr>
            <p:ph idx="1"/>
          </p:nvPr>
        </p:nvPicPr>
        <p:blipFill>
          <a:blip r:embed="rId2"/>
          <a:stretch>
            <a:fillRect/>
          </a:stretch>
        </p:blipFill>
        <p:spPr>
          <a:xfrm>
            <a:off x="2917311" y="1825625"/>
            <a:ext cx="6357378" cy="4351338"/>
          </a:xfrm>
          <a:prstGeom prst="rect">
            <a:avLst/>
          </a:prstGeom>
        </p:spPr>
      </p:pic>
    </p:spTree>
    <p:extLst>
      <p:ext uri="{BB962C8B-B14F-4D97-AF65-F5344CB8AC3E}">
        <p14:creationId xmlns:p14="http://schemas.microsoft.com/office/powerpoint/2010/main" val="427163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 Youth Substance Use Data</a:t>
            </a:r>
            <a:endParaRPr lang="en-US" dirty="0"/>
          </a:p>
        </p:txBody>
      </p:sp>
      <p:pic>
        <p:nvPicPr>
          <p:cNvPr id="4" name="Content Placeholder 3"/>
          <p:cNvPicPr>
            <a:picLocks noGrp="1" noChangeAspect="1"/>
          </p:cNvPicPr>
          <p:nvPr>
            <p:ph idx="1"/>
          </p:nvPr>
        </p:nvPicPr>
        <p:blipFill>
          <a:blip r:embed="rId2"/>
          <a:stretch>
            <a:fillRect/>
          </a:stretch>
        </p:blipFill>
        <p:spPr>
          <a:xfrm>
            <a:off x="2293495" y="1398332"/>
            <a:ext cx="7135318" cy="4999183"/>
          </a:xfrm>
          <a:prstGeom prst="rect">
            <a:avLst/>
          </a:prstGeom>
        </p:spPr>
      </p:pic>
    </p:spTree>
    <p:extLst>
      <p:ext uri="{BB962C8B-B14F-4D97-AF65-F5344CB8AC3E}">
        <p14:creationId xmlns:p14="http://schemas.microsoft.com/office/powerpoint/2010/main" val="2946415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nvPr>
        </p:nvGraphicFramePr>
        <p:xfrm>
          <a:off x="1752600" y="1363151"/>
          <a:ext cx="8001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352800" y="5715001"/>
            <a:ext cx="6764312" cy="461665"/>
          </a:xfrm>
          <a:prstGeom prst="rect">
            <a:avLst/>
          </a:prstGeom>
          <a:noFill/>
        </p:spPr>
        <p:txBody>
          <a:bodyPr wrap="square" rtlCol="0">
            <a:spAutoFit/>
          </a:bodyPr>
          <a:lstStyle/>
          <a:p>
            <a:r>
              <a:rPr lang="en-US" sz="2400" b="1" dirty="0"/>
              <a:t>&lt;13    14     15      16       17     18     19      20       21+</a:t>
            </a:r>
          </a:p>
        </p:txBody>
      </p:sp>
      <p:sp>
        <p:nvSpPr>
          <p:cNvPr id="6" name="Text Box 7"/>
          <p:cNvSpPr txBox="1">
            <a:spLocks noChangeArrowheads="1"/>
          </p:cNvSpPr>
          <p:nvPr/>
        </p:nvSpPr>
        <p:spPr bwMode="auto">
          <a:xfrm>
            <a:off x="1143000" y="6373000"/>
            <a:ext cx="304402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sz="825" dirty="0">
                <a:latin typeface="Times New Roman" pitchFamily="18" charset="0"/>
              </a:rPr>
              <a:t>©2007 Center for Adolescent </a:t>
            </a:r>
          </a:p>
          <a:p>
            <a:pPr algn="ctr"/>
            <a:r>
              <a:rPr lang="en-US" sz="825" dirty="0">
                <a:latin typeface="Times New Roman" pitchFamily="18" charset="0"/>
              </a:rPr>
              <a:t>Substance Abuse Research,</a:t>
            </a:r>
          </a:p>
          <a:p>
            <a:pPr algn="ctr"/>
            <a:r>
              <a:rPr lang="en-US" sz="825" dirty="0">
                <a:latin typeface="Times New Roman" pitchFamily="18" charset="0"/>
              </a:rPr>
              <a:t>Children’s Hospital Boston. All rights reserved</a:t>
            </a:r>
            <a:r>
              <a:rPr lang="en-US" sz="825" dirty="0">
                <a:solidFill>
                  <a:schemeClr val="folHlink"/>
                </a:solidFill>
                <a:latin typeface="Times New Roman" pitchFamily="18" charset="0"/>
              </a:rPr>
              <a:t>.</a:t>
            </a:r>
          </a:p>
        </p:txBody>
      </p:sp>
      <p:sp>
        <p:nvSpPr>
          <p:cNvPr id="7" name="Text Box 6"/>
          <p:cNvSpPr txBox="1">
            <a:spLocks noChangeArrowheads="1"/>
          </p:cNvSpPr>
          <p:nvPr/>
        </p:nvSpPr>
        <p:spPr bwMode="auto">
          <a:xfrm>
            <a:off x="7391400" y="6609603"/>
            <a:ext cx="31819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r>
              <a:rPr lang="en-US" sz="900" dirty="0">
                <a:latin typeface="Times New Roman" pitchFamily="18" charset="0"/>
              </a:rPr>
              <a:t>Source: </a:t>
            </a:r>
            <a:r>
              <a:rPr lang="en-US" sz="900" dirty="0" err="1">
                <a:latin typeface="Times New Roman" pitchFamily="18" charset="0"/>
              </a:rPr>
              <a:t>Hingson</a:t>
            </a:r>
            <a:r>
              <a:rPr lang="en-US" sz="900" dirty="0">
                <a:latin typeface="Times New Roman" pitchFamily="18" charset="0"/>
              </a:rPr>
              <a:t> et al., 2006</a:t>
            </a:r>
          </a:p>
        </p:txBody>
      </p:sp>
      <p:sp>
        <p:nvSpPr>
          <p:cNvPr id="8" name="Title 1"/>
          <p:cNvSpPr txBox="1">
            <a:spLocks/>
          </p:cNvSpPr>
          <p:nvPr/>
        </p:nvSpPr>
        <p:spPr>
          <a:xfrm>
            <a:off x="0" y="0"/>
            <a:ext cx="12192000" cy="1209822"/>
          </a:xfrm>
          <a:prstGeom prst="rect">
            <a:avLst/>
          </a:prstGeom>
          <a:solidFill>
            <a:schemeClr val="accent6">
              <a:lumMod val="20000"/>
              <a:lumOff val="80000"/>
            </a:schemeClr>
          </a:solidFill>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dirty="0"/>
              <a:t>Prevalence of Lifetime DX of SUD by Age of Onset of Drinking:</a:t>
            </a:r>
          </a:p>
          <a:p>
            <a:pPr>
              <a:defRPr/>
            </a:pPr>
            <a:r>
              <a:rPr lang="en-US" dirty="0"/>
              <a:t>It’s Bad To Start Drinking Early</a:t>
            </a:r>
            <a:r>
              <a:rPr lang="en-US" b="1" dirty="0"/>
              <a:t> </a:t>
            </a:r>
          </a:p>
        </p:txBody>
      </p:sp>
    </p:spTree>
    <p:extLst>
      <p:ext uri="{BB962C8B-B14F-4D97-AF65-F5344CB8AC3E}">
        <p14:creationId xmlns:p14="http://schemas.microsoft.com/office/powerpoint/2010/main" val="3112368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p:cNvSpPr>
          <p:nvPr/>
        </p:nvSpPr>
        <p:spPr>
          <a:xfrm>
            <a:off x="1786597" y="1420837"/>
            <a:ext cx="8881403" cy="2467770"/>
          </a:xfrm>
          <a:prstGeom prst="rect">
            <a:avLst/>
          </a:prstGeom>
          <a:solidFill>
            <a:schemeClr val="accent6">
              <a:lumMod val="20000"/>
              <a:lumOff val="80000"/>
            </a:schemeClr>
          </a:solidFill>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8800" b="1" dirty="0">
                <a:solidFill>
                  <a:schemeClr val="bg1"/>
                </a:solidFill>
                <a:effectLst>
                  <a:outerShdw blurRad="38100" dist="38100" dir="2700000" algn="tl">
                    <a:srgbClr val="000000"/>
                  </a:outerShdw>
                </a:effectLst>
              </a:rPr>
              <a:t> </a:t>
            </a:r>
          </a:p>
          <a:p>
            <a:pPr>
              <a:defRPr/>
            </a:pPr>
            <a:r>
              <a:rPr lang="en-US" sz="7300" b="1" dirty="0">
                <a:solidFill>
                  <a:srgbClr val="4D4D4D"/>
                </a:solidFill>
              </a:rPr>
              <a:t>Why is SBIRT important? </a:t>
            </a:r>
          </a:p>
          <a:p>
            <a:pPr>
              <a:defRPr/>
            </a:pPr>
            <a:endParaRPr lang="en-US" sz="6000" b="1" dirty="0">
              <a:solidFill>
                <a:schemeClr val="bg1"/>
              </a:solidFill>
              <a:effectLst>
                <a:outerShdw blurRad="38100" dist="38100" dir="2700000" algn="tl">
                  <a:srgbClr val="000000"/>
                </a:outerShdw>
              </a:effectLst>
            </a:endParaRPr>
          </a:p>
          <a:p>
            <a:pPr>
              <a:defRPr/>
            </a:pPr>
            <a:r>
              <a:rPr lang="en-US" sz="6000" b="1" dirty="0">
                <a:solidFill>
                  <a:schemeClr val="bg1"/>
                </a:solidFill>
                <a:effectLst>
                  <a:outerShdw blurRad="38100" dist="38100" dir="2700000" algn="tl">
                    <a:srgbClr val="000000"/>
                  </a:outerShdw>
                </a:effectLst>
              </a:rPr>
              <a:t> </a:t>
            </a:r>
            <a:endParaRPr lang="en-US" sz="48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98579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7543800" y="2133600"/>
            <a:ext cx="735106" cy="1041400"/>
          </a:xfrm>
          <a:prstGeom prst="rect">
            <a:avLst/>
          </a:prstGeom>
        </p:spPr>
      </p:pic>
      <p:pic>
        <p:nvPicPr>
          <p:cNvPr id="12" name="Picture 11"/>
          <p:cNvPicPr>
            <a:picLocks noChangeAspect="1"/>
          </p:cNvPicPr>
          <p:nvPr/>
        </p:nvPicPr>
        <p:blipFill>
          <a:blip r:embed="rId4"/>
          <a:stretch>
            <a:fillRect/>
          </a:stretch>
        </p:blipFill>
        <p:spPr>
          <a:xfrm>
            <a:off x="3581401" y="1447800"/>
            <a:ext cx="3990267" cy="4586514"/>
          </a:xfrm>
          <a:prstGeom prst="rect">
            <a:avLst/>
          </a:prstGeom>
        </p:spPr>
      </p:pic>
      <p:sp>
        <p:nvSpPr>
          <p:cNvPr id="13" name="Rectangle 2"/>
          <p:cNvSpPr txBox="1">
            <a:spLocks noChangeArrowheads="1"/>
          </p:cNvSpPr>
          <p:nvPr/>
        </p:nvSpPr>
        <p:spPr>
          <a:xfrm>
            <a:off x="0" y="0"/>
            <a:ext cx="12192000" cy="1015662"/>
          </a:xfrm>
          <a:prstGeom prst="rect">
            <a:avLst/>
          </a:prstGeom>
          <a:solidFill>
            <a:schemeClr val="accent6">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Health Consequences of Substance Use</a:t>
            </a:r>
          </a:p>
        </p:txBody>
      </p:sp>
      <p:sp>
        <p:nvSpPr>
          <p:cNvPr id="14" name="TextBox 13"/>
          <p:cNvSpPr txBox="1"/>
          <p:nvPr/>
        </p:nvSpPr>
        <p:spPr>
          <a:xfrm>
            <a:off x="7913840" y="1905001"/>
            <a:ext cx="2743200" cy="1200329"/>
          </a:xfrm>
          <a:prstGeom prst="rect">
            <a:avLst/>
          </a:prstGeom>
          <a:noFill/>
        </p:spPr>
        <p:txBody>
          <a:bodyPr wrap="square" rtlCol="0">
            <a:spAutoFit/>
          </a:bodyPr>
          <a:lstStyle/>
          <a:p>
            <a:r>
              <a:rPr lang="en-US" dirty="0"/>
              <a:t>Cardiovascular disease</a:t>
            </a:r>
          </a:p>
          <a:p>
            <a:r>
              <a:rPr lang="en-US" dirty="0"/>
              <a:t>       Stroke </a:t>
            </a:r>
          </a:p>
          <a:p>
            <a:r>
              <a:rPr lang="en-US" dirty="0"/>
              <a:t>       Cardiomyopathy </a:t>
            </a:r>
          </a:p>
          <a:p>
            <a:r>
              <a:rPr lang="en-US" dirty="0"/>
              <a:t>       </a:t>
            </a:r>
            <a:r>
              <a:rPr lang="en-US" dirty="0" err="1"/>
              <a:t>Arryrithmias</a:t>
            </a:r>
            <a:r>
              <a:rPr lang="en-US" dirty="0"/>
              <a:t>  </a:t>
            </a:r>
          </a:p>
        </p:txBody>
      </p:sp>
      <p:sp>
        <p:nvSpPr>
          <p:cNvPr id="15" name="TextBox 14"/>
          <p:cNvSpPr txBox="1"/>
          <p:nvPr/>
        </p:nvSpPr>
        <p:spPr>
          <a:xfrm>
            <a:off x="1524000" y="2057401"/>
            <a:ext cx="1524000" cy="2031325"/>
          </a:xfrm>
          <a:prstGeom prst="rect">
            <a:avLst/>
          </a:prstGeom>
          <a:noFill/>
        </p:spPr>
        <p:txBody>
          <a:bodyPr wrap="square" rtlCol="0">
            <a:spAutoFit/>
          </a:bodyPr>
          <a:lstStyle/>
          <a:p>
            <a:r>
              <a:rPr lang="en-US" dirty="0"/>
              <a:t>Cancer</a:t>
            </a:r>
          </a:p>
          <a:p>
            <a:r>
              <a:rPr lang="en-US" dirty="0"/>
              <a:t>     Breast </a:t>
            </a:r>
          </a:p>
          <a:p>
            <a:r>
              <a:rPr lang="en-US" dirty="0"/>
              <a:t>     Throat </a:t>
            </a:r>
          </a:p>
          <a:p>
            <a:r>
              <a:rPr lang="en-US" dirty="0"/>
              <a:t>     Mouth </a:t>
            </a:r>
          </a:p>
          <a:p>
            <a:r>
              <a:rPr lang="en-US" dirty="0"/>
              <a:t>     Esophagus</a:t>
            </a:r>
          </a:p>
          <a:p>
            <a:r>
              <a:rPr lang="en-US" dirty="0"/>
              <a:t>     Liver </a:t>
            </a:r>
          </a:p>
          <a:p>
            <a:r>
              <a:rPr lang="en-US" dirty="0"/>
              <a:t> </a:t>
            </a:r>
          </a:p>
        </p:txBody>
      </p:sp>
      <p:sp>
        <p:nvSpPr>
          <p:cNvPr id="16" name="TextBox 15"/>
          <p:cNvSpPr txBox="1"/>
          <p:nvPr/>
        </p:nvSpPr>
        <p:spPr>
          <a:xfrm>
            <a:off x="8305800" y="3657600"/>
            <a:ext cx="2186716" cy="1200329"/>
          </a:xfrm>
          <a:prstGeom prst="rect">
            <a:avLst/>
          </a:prstGeom>
          <a:noFill/>
        </p:spPr>
        <p:txBody>
          <a:bodyPr wrap="square" rtlCol="0">
            <a:spAutoFit/>
          </a:bodyPr>
          <a:lstStyle/>
          <a:p>
            <a:r>
              <a:rPr lang="en-US" dirty="0"/>
              <a:t>Liver disease</a:t>
            </a:r>
          </a:p>
          <a:p>
            <a:r>
              <a:rPr lang="en-US" dirty="0"/>
              <a:t>    Fibrosis </a:t>
            </a:r>
          </a:p>
          <a:p>
            <a:r>
              <a:rPr lang="en-US" dirty="0"/>
              <a:t>    Cirrhosis </a:t>
            </a:r>
          </a:p>
          <a:p>
            <a:r>
              <a:rPr lang="en-US" dirty="0"/>
              <a:t>Alcoholic hepatitis </a:t>
            </a:r>
          </a:p>
        </p:txBody>
      </p:sp>
      <p:sp>
        <p:nvSpPr>
          <p:cNvPr id="17" name="TextBox 16"/>
          <p:cNvSpPr txBox="1"/>
          <p:nvPr/>
        </p:nvSpPr>
        <p:spPr>
          <a:xfrm>
            <a:off x="3200400" y="5334000"/>
            <a:ext cx="1371600" cy="369332"/>
          </a:xfrm>
          <a:prstGeom prst="rect">
            <a:avLst/>
          </a:prstGeom>
          <a:noFill/>
        </p:spPr>
        <p:txBody>
          <a:bodyPr wrap="square" rtlCol="0">
            <a:spAutoFit/>
          </a:bodyPr>
          <a:lstStyle/>
          <a:p>
            <a:r>
              <a:rPr lang="en-US" dirty="0"/>
              <a:t>Pancreatitis </a:t>
            </a:r>
          </a:p>
        </p:txBody>
      </p:sp>
      <p:sp>
        <p:nvSpPr>
          <p:cNvPr id="18" name="TextBox 17"/>
          <p:cNvSpPr txBox="1"/>
          <p:nvPr/>
        </p:nvSpPr>
        <p:spPr>
          <a:xfrm>
            <a:off x="1600200" y="4419600"/>
            <a:ext cx="2819400" cy="369332"/>
          </a:xfrm>
          <a:prstGeom prst="rect">
            <a:avLst/>
          </a:prstGeom>
          <a:noFill/>
        </p:spPr>
        <p:txBody>
          <a:bodyPr wrap="square" rtlCol="0">
            <a:spAutoFit/>
          </a:bodyPr>
          <a:lstStyle/>
          <a:p>
            <a:r>
              <a:rPr lang="en-US" dirty="0"/>
              <a:t>Renal disease </a:t>
            </a:r>
          </a:p>
        </p:txBody>
      </p:sp>
      <p:sp>
        <p:nvSpPr>
          <p:cNvPr id="20" name="TextBox 19"/>
          <p:cNvSpPr txBox="1"/>
          <p:nvPr/>
        </p:nvSpPr>
        <p:spPr>
          <a:xfrm>
            <a:off x="6781800" y="3200400"/>
            <a:ext cx="2057400" cy="369332"/>
          </a:xfrm>
          <a:prstGeom prst="rect">
            <a:avLst/>
          </a:prstGeom>
          <a:noFill/>
        </p:spPr>
        <p:txBody>
          <a:bodyPr wrap="square" rtlCol="0">
            <a:spAutoFit/>
          </a:bodyPr>
          <a:lstStyle/>
          <a:p>
            <a:r>
              <a:rPr lang="en-US" dirty="0"/>
              <a:t>Diabetes mellitus </a:t>
            </a:r>
          </a:p>
        </p:txBody>
      </p:sp>
      <p:sp>
        <p:nvSpPr>
          <p:cNvPr id="21" name="TextBox 20"/>
          <p:cNvSpPr txBox="1"/>
          <p:nvPr/>
        </p:nvSpPr>
        <p:spPr>
          <a:xfrm>
            <a:off x="1840932" y="6211670"/>
            <a:ext cx="8839200" cy="646331"/>
          </a:xfrm>
          <a:prstGeom prst="rect">
            <a:avLst/>
          </a:prstGeom>
          <a:noFill/>
        </p:spPr>
        <p:txBody>
          <a:bodyPr wrap="square" rtlCol="0">
            <a:spAutoFit/>
          </a:bodyPr>
          <a:lstStyle/>
          <a:p>
            <a:r>
              <a:rPr lang="en-US" sz="1200" i="1" dirty="0"/>
              <a:t>Source</a:t>
            </a:r>
            <a:r>
              <a:rPr lang="en-US" sz="1200" dirty="0"/>
              <a:t>: </a:t>
            </a:r>
            <a:r>
              <a:rPr lang="en-US" sz="1200" dirty="0" err="1"/>
              <a:t>UpToDate</a:t>
            </a:r>
            <a:r>
              <a:rPr lang="en-US" sz="1200" dirty="0"/>
              <a:t> 2015 </a:t>
            </a:r>
            <a:r>
              <a:rPr lang="en-US" sz="1200" dirty="0" err="1"/>
              <a:t>Mukamal</a:t>
            </a:r>
            <a:r>
              <a:rPr lang="en-US" sz="1200" dirty="0"/>
              <a:t> KJ. </a:t>
            </a:r>
            <a:r>
              <a:rPr lang="en-US" sz="1200" i="1" dirty="0"/>
              <a:t>Overview of the risks and benefits of alcohol consumption .</a:t>
            </a:r>
          </a:p>
          <a:p>
            <a:r>
              <a:rPr lang="en-US" sz="1200" dirty="0"/>
              <a:t>Up To Date 2015. Weaver MF, Jarvis MAE. </a:t>
            </a:r>
            <a:r>
              <a:rPr lang="en-US" sz="1200" i="1" dirty="0"/>
              <a:t>Substance use disorder: Principles for recognition and assessment in general medical care. </a:t>
            </a:r>
            <a:r>
              <a:rPr lang="en-US" sz="1200" dirty="0"/>
              <a:t> </a:t>
            </a:r>
          </a:p>
          <a:p>
            <a:r>
              <a:rPr lang="en-US" sz="1200" dirty="0">
                <a:hlinkClick r:id="rId5"/>
              </a:rPr>
              <a:t>http://pubs.niaaa.nih.gov/publications/Hangovers/beyondHangovers.pdf</a:t>
            </a:r>
            <a:r>
              <a:rPr lang="en-US" sz="1200" dirty="0"/>
              <a:t> </a:t>
            </a:r>
          </a:p>
        </p:txBody>
      </p:sp>
      <p:sp>
        <p:nvSpPr>
          <p:cNvPr id="22" name="TextBox 21"/>
          <p:cNvSpPr txBox="1"/>
          <p:nvPr/>
        </p:nvSpPr>
        <p:spPr>
          <a:xfrm>
            <a:off x="1981201" y="3962400"/>
            <a:ext cx="1046827" cy="369332"/>
          </a:xfrm>
          <a:prstGeom prst="rect">
            <a:avLst/>
          </a:prstGeom>
          <a:noFill/>
        </p:spPr>
        <p:txBody>
          <a:bodyPr wrap="square" rtlCol="0">
            <a:spAutoFit/>
          </a:bodyPr>
          <a:lstStyle/>
          <a:p>
            <a:r>
              <a:rPr lang="en-US" dirty="0"/>
              <a:t>HIV/AIDS  </a:t>
            </a:r>
          </a:p>
        </p:txBody>
      </p:sp>
      <p:sp>
        <p:nvSpPr>
          <p:cNvPr id="23" name="TextBox 22"/>
          <p:cNvSpPr txBox="1"/>
          <p:nvPr/>
        </p:nvSpPr>
        <p:spPr>
          <a:xfrm>
            <a:off x="7620000" y="5257800"/>
            <a:ext cx="1295400" cy="369332"/>
          </a:xfrm>
          <a:prstGeom prst="rect">
            <a:avLst/>
          </a:prstGeom>
          <a:noFill/>
        </p:spPr>
        <p:txBody>
          <a:bodyPr wrap="square" rtlCol="0">
            <a:spAutoFit/>
          </a:bodyPr>
          <a:lstStyle/>
          <a:p>
            <a:r>
              <a:rPr lang="en-US" dirty="0"/>
              <a:t>Hepatitis C</a:t>
            </a:r>
          </a:p>
        </p:txBody>
      </p:sp>
      <p:sp>
        <p:nvSpPr>
          <p:cNvPr id="24" name="TextBox 23"/>
          <p:cNvSpPr txBox="1"/>
          <p:nvPr/>
        </p:nvSpPr>
        <p:spPr>
          <a:xfrm>
            <a:off x="6553200" y="1600200"/>
            <a:ext cx="2743200" cy="369332"/>
          </a:xfrm>
          <a:prstGeom prst="rect">
            <a:avLst/>
          </a:prstGeom>
          <a:noFill/>
        </p:spPr>
        <p:txBody>
          <a:bodyPr wrap="square" rtlCol="0">
            <a:spAutoFit/>
          </a:bodyPr>
          <a:lstStyle/>
          <a:p>
            <a:r>
              <a:rPr lang="en-US" dirty="0"/>
              <a:t>Hypertension </a:t>
            </a:r>
          </a:p>
        </p:txBody>
      </p:sp>
      <p:sp>
        <p:nvSpPr>
          <p:cNvPr id="27" name="TextBox 26"/>
          <p:cNvSpPr txBox="1"/>
          <p:nvPr/>
        </p:nvSpPr>
        <p:spPr>
          <a:xfrm>
            <a:off x="2057400" y="1600200"/>
            <a:ext cx="4191000" cy="369332"/>
          </a:xfrm>
          <a:prstGeom prst="rect">
            <a:avLst/>
          </a:prstGeom>
          <a:noFill/>
        </p:spPr>
        <p:txBody>
          <a:bodyPr wrap="square" rtlCol="0">
            <a:spAutoFit/>
          </a:bodyPr>
          <a:lstStyle/>
          <a:p>
            <a:r>
              <a:rPr lang="en-US" dirty="0"/>
              <a:t>Fetal Alcohol Spectrum Disorders</a:t>
            </a:r>
          </a:p>
        </p:txBody>
      </p:sp>
      <p:pic>
        <p:nvPicPr>
          <p:cNvPr id="29" name="Picture 28"/>
          <p:cNvPicPr>
            <a:picLocks noChangeAspect="1"/>
          </p:cNvPicPr>
          <p:nvPr/>
        </p:nvPicPr>
        <p:blipFill>
          <a:blip r:embed="rId6"/>
          <a:stretch>
            <a:fillRect/>
          </a:stretch>
        </p:blipFill>
        <p:spPr>
          <a:xfrm>
            <a:off x="7239001" y="3962400"/>
            <a:ext cx="1190625" cy="1016000"/>
          </a:xfrm>
          <a:prstGeom prst="rect">
            <a:avLst/>
          </a:prstGeom>
        </p:spPr>
      </p:pic>
      <p:pic>
        <p:nvPicPr>
          <p:cNvPr id="30" name="Picture 29"/>
          <p:cNvPicPr>
            <a:picLocks noChangeAspect="1"/>
          </p:cNvPicPr>
          <p:nvPr/>
        </p:nvPicPr>
        <p:blipFill rotWithShape="1">
          <a:blip r:embed="rId7"/>
          <a:srcRect l="3594" t="5643" r="3616" b="6196"/>
          <a:stretch/>
        </p:blipFill>
        <p:spPr>
          <a:xfrm>
            <a:off x="2057401" y="4800601"/>
            <a:ext cx="825263" cy="980125"/>
          </a:xfrm>
          <a:prstGeom prst="rect">
            <a:avLst/>
          </a:prstGeom>
        </p:spPr>
      </p:pic>
      <p:pic>
        <p:nvPicPr>
          <p:cNvPr id="31" name="Picture 30"/>
          <p:cNvPicPr>
            <a:picLocks noChangeAspect="1"/>
          </p:cNvPicPr>
          <p:nvPr/>
        </p:nvPicPr>
        <p:blipFill rotWithShape="1">
          <a:blip r:embed="rId8"/>
          <a:srcRect l="38274" r="34052"/>
          <a:stretch/>
        </p:blipFill>
        <p:spPr>
          <a:xfrm flipH="1">
            <a:off x="4038601" y="3048000"/>
            <a:ext cx="548275" cy="1981200"/>
          </a:xfrm>
          <a:prstGeom prst="rect">
            <a:avLst/>
          </a:prstGeom>
        </p:spPr>
      </p:pic>
      <p:pic>
        <p:nvPicPr>
          <p:cNvPr id="32" name="Picture 31"/>
          <p:cNvPicPr>
            <a:picLocks noChangeAspect="1"/>
          </p:cNvPicPr>
          <p:nvPr/>
        </p:nvPicPr>
        <p:blipFill>
          <a:blip r:embed="rId9"/>
          <a:stretch>
            <a:fillRect/>
          </a:stretch>
        </p:blipFill>
        <p:spPr>
          <a:xfrm flipH="1">
            <a:off x="2895600" y="1981200"/>
            <a:ext cx="990600" cy="1046408"/>
          </a:xfrm>
          <a:prstGeom prst="rect">
            <a:avLst/>
          </a:prstGeom>
        </p:spPr>
      </p:pic>
      <p:sp>
        <p:nvSpPr>
          <p:cNvPr id="19" name="TextBox 18"/>
          <p:cNvSpPr txBox="1"/>
          <p:nvPr/>
        </p:nvSpPr>
        <p:spPr>
          <a:xfrm>
            <a:off x="2971800" y="3581400"/>
            <a:ext cx="1524000" cy="369332"/>
          </a:xfrm>
          <a:prstGeom prst="rect">
            <a:avLst/>
          </a:prstGeom>
          <a:noFill/>
        </p:spPr>
        <p:txBody>
          <a:bodyPr wrap="square" rtlCol="0">
            <a:spAutoFit/>
          </a:bodyPr>
          <a:lstStyle/>
          <a:p>
            <a:r>
              <a:rPr lang="en-US" dirty="0"/>
              <a:t>Osteoporosis </a:t>
            </a:r>
          </a:p>
        </p:txBody>
      </p:sp>
      <p:sp>
        <p:nvSpPr>
          <p:cNvPr id="33" name="TextBox 32"/>
          <p:cNvSpPr txBox="1"/>
          <p:nvPr/>
        </p:nvSpPr>
        <p:spPr>
          <a:xfrm>
            <a:off x="9220200" y="5410200"/>
            <a:ext cx="1295400" cy="369332"/>
          </a:xfrm>
          <a:prstGeom prst="rect">
            <a:avLst/>
          </a:prstGeom>
          <a:noFill/>
        </p:spPr>
        <p:txBody>
          <a:bodyPr wrap="square" rtlCol="0">
            <a:spAutoFit/>
          </a:bodyPr>
          <a:lstStyle/>
          <a:p>
            <a:r>
              <a:rPr lang="en-US" dirty="0"/>
              <a:t>Overdose</a:t>
            </a:r>
          </a:p>
        </p:txBody>
      </p:sp>
      <p:sp>
        <p:nvSpPr>
          <p:cNvPr id="34" name="TextBox 33"/>
          <p:cNvSpPr txBox="1"/>
          <p:nvPr/>
        </p:nvSpPr>
        <p:spPr>
          <a:xfrm>
            <a:off x="4876800" y="5638800"/>
            <a:ext cx="1828800" cy="369332"/>
          </a:xfrm>
          <a:prstGeom prst="rect">
            <a:avLst/>
          </a:prstGeom>
          <a:noFill/>
        </p:spPr>
        <p:txBody>
          <a:bodyPr wrap="square" rtlCol="0">
            <a:spAutoFit/>
          </a:bodyPr>
          <a:lstStyle/>
          <a:p>
            <a:r>
              <a:rPr lang="en-US" dirty="0"/>
              <a:t>Accidents/Injury</a:t>
            </a:r>
          </a:p>
        </p:txBody>
      </p:sp>
      <p:sp>
        <p:nvSpPr>
          <p:cNvPr id="35" name="TextBox 34"/>
          <p:cNvSpPr txBox="1"/>
          <p:nvPr/>
        </p:nvSpPr>
        <p:spPr>
          <a:xfrm>
            <a:off x="7924800" y="5715000"/>
            <a:ext cx="1828800" cy="369332"/>
          </a:xfrm>
          <a:prstGeom prst="rect">
            <a:avLst/>
          </a:prstGeom>
          <a:noFill/>
        </p:spPr>
        <p:txBody>
          <a:bodyPr wrap="square" rtlCol="0">
            <a:spAutoFit/>
          </a:bodyPr>
          <a:lstStyle/>
          <a:p>
            <a:r>
              <a:rPr lang="en-US" dirty="0"/>
              <a:t>Depression</a:t>
            </a:r>
          </a:p>
        </p:txBody>
      </p:sp>
    </p:spTree>
    <p:extLst>
      <p:ext uri="{BB962C8B-B14F-4D97-AF65-F5344CB8AC3E}">
        <p14:creationId xmlns:p14="http://schemas.microsoft.com/office/powerpoint/2010/main" val="1261764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2" grpId="0"/>
      <p:bldP spid="23" grpId="0"/>
      <p:bldP spid="24" grpId="0"/>
      <p:bldP spid="27" grpId="0"/>
      <p:bldP spid="19" grpId="0"/>
      <p:bldP spid="33"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30479"/>
            <a:ext cx="12192000" cy="1240302"/>
          </a:xfrm>
          <a:solidFill>
            <a:schemeClr val="accent6">
              <a:lumMod val="20000"/>
              <a:lumOff val="80000"/>
            </a:schemeClr>
          </a:solidFill>
        </p:spPr>
        <p:txBody>
          <a:bodyPr>
            <a:noAutofit/>
          </a:bodyPr>
          <a:lstStyle/>
          <a:p>
            <a:pPr algn="ctr"/>
            <a:r>
              <a:rPr lang="en-US" dirty="0"/>
              <a:t>Why Screen Everybody?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735" y="2011680"/>
            <a:ext cx="4884827" cy="3826412"/>
          </a:xfrm>
          <a:prstGeom prst="rect">
            <a:avLst/>
          </a:prstGeom>
        </p:spPr>
      </p:pic>
    </p:spTree>
    <p:extLst>
      <p:ext uri="{BB962C8B-B14F-4D97-AF65-F5344CB8AC3E}">
        <p14:creationId xmlns:p14="http://schemas.microsoft.com/office/powerpoint/2010/main" val="2388069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idx="4294967295"/>
          </p:nvPr>
        </p:nvSpPr>
        <p:spPr>
          <a:xfrm>
            <a:off x="0" y="0"/>
            <a:ext cx="8915400" cy="1444625"/>
          </a:xfrm>
        </p:spPr>
        <p:txBody>
          <a:bodyPr/>
          <a:lstStyle/>
          <a:p>
            <a:r>
              <a:rPr lang="en-US" sz="1800" b="1">
                <a:solidFill>
                  <a:srgbClr val="E50B1B"/>
                </a:solidFill>
              </a:rPr>
              <a:t/>
            </a:r>
            <a:br>
              <a:rPr lang="en-US" sz="1800" b="1">
                <a:solidFill>
                  <a:srgbClr val="E50B1B"/>
                </a:solidFill>
              </a:rPr>
            </a:br>
            <a:r>
              <a:rPr lang="en-US" sz="1400">
                <a:solidFill>
                  <a:srgbClr val="FF3399"/>
                </a:solidFill>
              </a:rPr>
              <a:t/>
            </a:r>
            <a:br>
              <a:rPr lang="en-US" sz="1400">
                <a:solidFill>
                  <a:srgbClr val="FF3399"/>
                </a:solidFill>
              </a:rPr>
            </a:br>
            <a:endParaRPr lang="en-US" sz="4000" u="sng">
              <a:solidFill>
                <a:srgbClr val="FF3399"/>
              </a:solidFill>
            </a:endParaRPr>
          </a:p>
        </p:txBody>
      </p:sp>
      <p:sp>
        <p:nvSpPr>
          <p:cNvPr id="22531" name="Rectangle 3"/>
          <p:cNvSpPr>
            <a:spLocks noGrp="1"/>
          </p:cNvSpPr>
          <p:nvPr>
            <p:ph type="body" idx="4294967295"/>
          </p:nvPr>
        </p:nvSpPr>
        <p:spPr>
          <a:xfrm>
            <a:off x="0" y="1355725"/>
            <a:ext cx="10429875" cy="4786313"/>
          </a:xfrm>
        </p:spPr>
        <p:txBody>
          <a:bodyPr>
            <a:normAutofit/>
          </a:bodyPr>
          <a:lstStyle/>
          <a:p>
            <a:pPr marL="0" indent="0" defTabSz="457200">
              <a:buClr>
                <a:schemeClr val="tx2"/>
              </a:buClr>
              <a:buNone/>
            </a:pPr>
            <a:endParaRPr lang="en-US" sz="1600" i="1" dirty="0"/>
          </a:p>
          <a:p>
            <a:pPr lvl="1" defTabSz="457200">
              <a:buClr>
                <a:schemeClr val="tx2"/>
              </a:buClr>
              <a:buFont typeface="Wingdings" pitchFamily="2" charset="2"/>
              <a:buChar char="§"/>
            </a:pPr>
            <a:r>
              <a:rPr lang="en-US" sz="3200" dirty="0"/>
              <a:t>Screening is universal</a:t>
            </a:r>
          </a:p>
          <a:p>
            <a:pPr lvl="1" defTabSz="457200">
              <a:buClr>
                <a:schemeClr val="tx2"/>
              </a:buClr>
              <a:buFont typeface="Wingdings" pitchFamily="2" charset="2"/>
              <a:buChar char="§"/>
            </a:pPr>
            <a:r>
              <a:rPr lang="en-US" sz="3200" dirty="0"/>
              <a:t>Contributes to quality healthcare</a:t>
            </a:r>
          </a:p>
          <a:p>
            <a:pPr lvl="1" defTabSz="457200">
              <a:buClr>
                <a:schemeClr val="tx2"/>
              </a:buClr>
              <a:buFont typeface="Wingdings" pitchFamily="2" charset="2"/>
              <a:buChar char="§"/>
            </a:pPr>
            <a:r>
              <a:rPr lang="en-US" sz="3200" dirty="0"/>
              <a:t>Confidential as part of your medical / school record</a:t>
            </a:r>
          </a:p>
          <a:p>
            <a:pPr marL="457200" lvl="1" indent="0" defTabSz="457200">
              <a:buClr>
                <a:schemeClr val="tx2"/>
              </a:buClr>
              <a:buNone/>
            </a:pPr>
            <a:endParaRPr lang="en-US" sz="3200" dirty="0"/>
          </a:p>
          <a:p>
            <a:pPr lvl="1" defTabSz="457200">
              <a:buClr>
                <a:schemeClr val="tx2"/>
              </a:buClr>
              <a:buFont typeface="Wingdings" pitchFamily="2" charset="2"/>
              <a:buChar char="§"/>
            </a:pPr>
            <a:r>
              <a:rPr lang="en-US" sz="3200" u="sng" dirty="0"/>
              <a:t>Ask permission to screen</a:t>
            </a:r>
            <a:r>
              <a:rPr lang="en-US" sz="3200" dirty="0"/>
              <a:t>: </a:t>
            </a:r>
            <a:r>
              <a:rPr lang="en-US" sz="2800" i="1" dirty="0"/>
              <a:t>Think MI (Motivational Interviewing)!</a:t>
            </a:r>
          </a:p>
          <a:p>
            <a:pPr marL="0" indent="0" defTabSz="457200">
              <a:buClr>
                <a:schemeClr val="tx2"/>
              </a:buClr>
            </a:pPr>
            <a:endParaRPr lang="en-US" dirty="0"/>
          </a:p>
          <a:p>
            <a:pPr marL="0" indent="0" defTabSz="457200">
              <a:buClr>
                <a:schemeClr val="tx2"/>
              </a:buClr>
              <a:buNone/>
            </a:pPr>
            <a:endParaRPr lang="en-US" dirty="0"/>
          </a:p>
          <a:p>
            <a:pPr marL="0" indent="0" defTabSz="457200"/>
            <a:endParaRPr lang="en-US" sz="2000" dirty="0"/>
          </a:p>
        </p:txBody>
      </p:sp>
      <p:sp>
        <p:nvSpPr>
          <p:cNvPr id="22532" name="Rectangle 4"/>
          <p:cNvSpPr>
            <a:spLocks noChangeArrowheads="1"/>
          </p:cNvSpPr>
          <p:nvPr/>
        </p:nvSpPr>
        <p:spPr bwMode="auto">
          <a:xfrm>
            <a:off x="0" y="28137"/>
            <a:ext cx="12192000" cy="707886"/>
          </a:xfrm>
          <a:prstGeom prst="rect">
            <a:avLst/>
          </a:prstGeom>
          <a:solidFill>
            <a:schemeClr val="accent6">
              <a:lumMod val="20000"/>
              <a:lumOff val="80000"/>
            </a:schemeClr>
          </a:solidFill>
          <a:ln>
            <a:noFill/>
          </a:ln>
          <a:extLst/>
        </p:spPr>
        <p:txBody>
          <a:bodyPr wrap="square">
            <a:spAutoFit/>
          </a:bodyPr>
          <a:lstStyle/>
          <a:p>
            <a:pPr algn="ctr"/>
            <a:r>
              <a:rPr lang="en-US" sz="4000" dirty="0">
                <a:latin typeface="+mj-lt"/>
                <a:ea typeface="ＭＳ Ｐゴシック"/>
                <a:cs typeface="ＭＳ Ｐゴシック"/>
              </a:rPr>
              <a:t>Introducing Screening to Patients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242" y="4552750"/>
            <a:ext cx="3164350" cy="2105731"/>
          </a:xfrm>
          <a:prstGeom prst="rect">
            <a:avLst/>
          </a:prstGeom>
        </p:spPr>
      </p:pic>
    </p:spTree>
    <p:extLst>
      <p:ext uri="{BB962C8B-B14F-4D97-AF65-F5344CB8AC3E}">
        <p14:creationId xmlns:p14="http://schemas.microsoft.com/office/powerpoint/2010/main" val="1108176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5" name="Rectangle 5"/>
          <p:cNvSpPr>
            <a:spLocks noChangeArrowheads="1"/>
          </p:cNvSpPr>
          <p:nvPr/>
        </p:nvSpPr>
        <p:spPr bwMode="auto">
          <a:xfrm>
            <a:off x="806824" y="1633837"/>
            <a:ext cx="10847294" cy="77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buFont typeface="+mj-lt"/>
              <a:buAutoNum type="arabicPeriod"/>
              <a:tabLst>
                <a:tab pos="457200" algn="l"/>
              </a:tabLst>
            </a:pPr>
            <a:r>
              <a:rPr lang="en-US" sz="2400" dirty="0"/>
              <a:t>Do you have any friends who drank beer, wine or any drink containing alcohol in the past year?</a:t>
            </a:r>
          </a:p>
          <a:p>
            <a:pPr marL="457200" indent="-457200">
              <a:buFont typeface="+mj-lt"/>
              <a:buAutoNum type="arabicPeriod"/>
              <a:tabLst>
                <a:tab pos="457200" algn="l"/>
              </a:tabLst>
            </a:pPr>
            <a:endParaRPr lang="en-US" sz="2400" dirty="0"/>
          </a:p>
          <a:p>
            <a:pPr marL="457200" indent="-457200">
              <a:buFont typeface="+mj-lt"/>
              <a:buAutoNum type="arabicPeriod"/>
              <a:tabLst>
                <a:tab pos="457200" algn="l"/>
              </a:tabLst>
            </a:pPr>
            <a:r>
              <a:rPr lang="en-US" sz="2400" dirty="0"/>
              <a:t>How about you ? – in the past year how many days have you had more than a few sips of beer, wine or any drink containing alcohol in the past year? </a:t>
            </a:r>
          </a:p>
          <a:p>
            <a:pPr marL="914400" lvl="1" indent="-457200">
              <a:buFont typeface="+mj-lt"/>
              <a:buAutoNum type="arabicPeriod"/>
              <a:tabLst>
                <a:tab pos="457200" algn="l"/>
              </a:tabLst>
            </a:pPr>
            <a:endParaRPr lang="en-US" sz="2400" dirty="0"/>
          </a:p>
          <a:p>
            <a:pPr marL="457200" indent="-457200">
              <a:buFont typeface="+mj-lt"/>
              <a:buAutoNum type="arabicPeriod"/>
              <a:tabLst>
                <a:tab pos="457200" algn="l"/>
              </a:tabLst>
            </a:pPr>
            <a:r>
              <a:rPr lang="en-US" sz="2400" dirty="0"/>
              <a:t>What about other substances? Do you have any friends who use tobacco, marijuana, inhalants, prescription drugs that were not prescribed to them or anything else to get high?</a:t>
            </a:r>
          </a:p>
          <a:p>
            <a:pPr marL="457200" indent="-457200">
              <a:buFont typeface="+mj-lt"/>
              <a:buAutoNum type="arabicPeriod"/>
              <a:tabLst>
                <a:tab pos="457200" algn="l"/>
              </a:tabLst>
            </a:pPr>
            <a:endParaRPr lang="en-US" sz="2400" dirty="0"/>
          </a:p>
          <a:p>
            <a:pPr marL="457200" indent="-457200">
              <a:buFont typeface="+mj-lt"/>
              <a:buAutoNum type="arabicPeriod"/>
              <a:tabLst>
                <a:tab pos="457200" algn="l"/>
              </a:tabLst>
            </a:pPr>
            <a:r>
              <a:rPr lang="en-US" sz="2400" dirty="0"/>
              <a:t>How about you ? – in the past year how many days have you  used tobacco, marijuana, inhalants, prescription drugs that were not prescribed to them or anything else to get high?</a:t>
            </a:r>
          </a:p>
          <a:p>
            <a:pPr>
              <a:tabLst>
                <a:tab pos="457200" algn="l"/>
              </a:tabLst>
            </a:pPr>
            <a:endParaRPr lang="en-US" sz="2000" b="1" dirty="0"/>
          </a:p>
          <a:p>
            <a:pPr>
              <a:lnSpc>
                <a:spcPct val="80000"/>
              </a:lnSpc>
              <a:spcBef>
                <a:spcPct val="20000"/>
              </a:spcBef>
              <a:tabLst>
                <a:tab pos="457200" algn="l"/>
              </a:tabLst>
            </a:pPr>
            <a:endParaRPr lang="en-US" b="1" dirty="0"/>
          </a:p>
          <a:p>
            <a:pPr algn="ctr">
              <a:tabLst>
                <a:tab pos="457200" algn="l"/>
              </a:tabLst>
            </a:pPr>
            <a:endParaRPr lang="en-US" sz="2400" i="1"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a:p>
            <a:pPr algn="ctr">
              <a:tabLst>
                <a:tab pos="457200" algn="l"/>
              </a:tabLst>
            </a:pPr>
            <a:endParaRPr lang="en-US" dirty="0"/>
          </a:p>
        </p:txBody>
      </p:sp>
      <p:sp>
        <p:nvSpPr>
          <p:cNvPr id="317446" name="Rectangle 6"/>
          <p:cNvSpPr>
            <a:spLocks noGrp="1" noChangeArrowheads="1"/>
          </p:cNvSpPr>
          <p:nvPr>
            <p:ph type="title"/>
          </p:nvPr>
        </p:nvSpPr>
        <p:spPr>
          <a:xfrm>
            <a:off x="0" y="0"/>
            <a:ext cx="12192000" cy="1219200"/>
          </a:xfrm>
          <a:solidFill>
            <a:schemeClr val="accent6">
              <a:lumMod val="20000"/>
              <a:lumOff val="80000"/>
            </a:schemeClr>
          </a:solidFill>
        </p:spPr>
        <p:txBody>
          <a:bodyPr>
            <a:normAutofit fontScale="90000"/>
          </a:bodyPr>
          <a:lstStyle/>
          <a:p>
            <a:pPr algn="ctr"/>
            <a:r>
              <a:rPr lang="en-US" sz="4000" b="1" dirty="0"/>
              <a:t/>
            </a:r>
            <a:br>
              <a:rPr lang="en-US" sz="4000" b="1" dirty="0"/>
            </a:br>
            <a:r>
              <a:rPr lang="en-US" dirty="0"/>
              <a:t>Pre-Screen Questions: Middle School </a:t>
            </a:r>
            <a:r>
              <a:rPr lang="en-US" sz="4000" b="1" dirty="0">
                <a:solidFill>
                  <a:srgbClr val="FF3399"/>
                </a:solidFill>
                <a:effectLst>
                  <a:outerShdw blurRad="38100" dist="38100" dir="2700000" algn="tl">
                    <a:srgbClr val="000000"/>
                  </a:outerShdw>
                </a:effectLst>
              </a:rPr>
              <a:t/>
            </a:r>
            <a:br>
              <a:rPr lang="en-US" sz="4000" b="1" dirty="0">
                <a:solidFill>
                  <a:srgbClr val="FF3399"/>
                </a:solidFill>
                <a:effectLst>
                  <a:outerShdw blurRad="38100" dist="38100" dir="2700000" algn="tl">
                    <a:srgbClr val="000000"/>
                  </a:outerShdw>
                </a:effectLst>
              </a:rPr>
            </a:br>
            <a:endParaRPr lang="en-US" sz="4000" b="1" dirty="0">
              <a:solidFill>
                <a:srgbClr val="FF3399"/>
              </a:solidFill>
              <a:effectLst>
                <a:outerShdw blurRad="38100" dist="38100" dir="2700000" algn="tl">
                  <a:srgbClr val="000000"/>
                </a:outerShdw>
              </a:effectLst>
            </a:endParaRPr>
          </a:p>
        </p:txBody>
      </p:sp>
    </p:spTree>
    <p:extLst>
      <p:ext uri="{BB962C8B-B14F-4D97-AF65-F5344CB8AC3E}">
        <p14:creationId xmlns:p14="http://schemas.microsoft.com/office/powerpoint/2010/main" val="1904686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Q2: How important is it for you to develop your clinical skills regarding substance abuse screening, brief intervention and referral to treatment?</a:t>
            </a:r>
          </a:p>
        </p:txBody>
      </p:sp>
      <p:pic>
        <p:nvPicPr>
          <p:cNvPr id="4" name="Picture 3" descr="chart1634175740.png"/>
          <p:cNvPicPr>
            <a:picLocks noChangeAspect="1"/>
          </p:cNvPicPr>
          <p:nvPr/>
        </p:nvPicPr>
        <p:blipFill>
          <a:blip r:embed="rId2"/>
          <a:stretch>
            <a:fillRect/>
          </a:stretch>
        </p:blipFill>
        <p:spPr>
          <a:xfrm>
            <a:off x="1234814" y="1984363"/>
            <a:ext cx="7184571" cy="4475237"/>
          </a:xfrm>
          <a:prstGeom prst="rect">
            <a:avLst/>
          </a:prstGeom>
        </p:spPr>
      </p:pic>
      <p:pic>
        <p:nvPicPr>
          <p:cNvPr id="5" name="Picture 4" descr="table1634175740.png"/>
          <p:cNvPicPr>
            <a:picLocks noChangeAspect="1"/>
          </p:cNvPicPr>
          <p:nvPr/>
        </p:nvPicPr>
        <p:blipFill>
          <a:blip r:embed="rId3"/>
          <a:stretch>
            <a:fillRect/>
          </a:stretch>
        </p:blipFill>
        <p:spPr>
          <a:xfrm>
            <a:off x="5594431" y="2003629"/>
            <a:ext cx="5766785" cy="1689260"/>
          </a:xfrm>
          <a:prstGeom prst="rect">
            <a:avLst/>
          </a:prstGeom>
        </p:spPr>
      </p:pic>
    </p:spTree>
    <p:extLst>
      <p:ext uri="{BB962C8B-B14F-4D97-AF65-F5344CB8AC3E}">
        <p14:creationId xmlns:p14="http://schemas.microsoft.com/office/powerpoint/2010/main" val="4015704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7106"/>
            <a:ext cx="12192000" cy="1230966"/>
          </a:xfrm>
          <a:solidFill>
            <a:schemeClr val="accent6">
              <a:lumMod val="20000"/>
              <a:lumOff val="80000"/>
            </a:schemeClr>
          </a:solidFill>
        </p:spPr>
        <p:txBody>
          <a:bodyPr/>
          <a:lstStyle/>
          <a:p>
            <a:pPr algn="ctr"/>
            <a:r>
              <a:rPr lang="en-US" dirty="0"/>
              <a:t>Pre-Screen Questions: High School</a:t>
            </a:r>
          </a:p>
        </p:txBody>
      </p:sp>
      <p:sp>
        <p:nvSpPr>
          <p:cNvPr id="6" name="Content Placeholder 5"/>
          <p:cNvSpPr>
            <a:spLocks noGrp="1"/>
          </p:cNvSpPr>
          <p:nvPr>
            <p:ph idx="1"/>
          </p:nvPr>
        </p:nvSpPr>
        <p:spPr>
          <a:xfrm>
            <a:off x="838200" y="1615784"/>
            <a:ext cx="10515600" cy="4351338"/>
          </a:xfrm>
        </p:spPr>
        <p:txBody>
          <a:bodyPr>
            <a:normAutofit/>
          </a:bodyPr>
          <a:lstStyle/>
          <a:p>
            <a:r>
              <a:rPr lang="en-US" dirty="0"/>
              <a:t>How many times in the past year did you…</a:t>
            </a:r>
          </a:p>
          <a:p>
            <a:pPr lvl="1"/>
            <a:r>
              <a:rPr lang="en-US" sz="2800" dirty="0"/>
              <a:t>Drink any alcohol?</a:t>
            </a:r>
          </a:p>
          <a:p>
            <a:pPr lvl="1"/>
            <a:r>
              <a:rPr lang="en-US" sz="2800" dirty="0"/>
              <a:t>Smoke any marijuana?</a:t>
            </a:r>
          </a:p>
          <a:p>
            <a:pPr lvl="1"/>
            <a:r>
              <a:rPr lang="en-US" sz="2800" dirty="0"/>
              <a:t>Use anything else to get high? </a:t>
            </a:r>
          </a:p>
          <a:p>
            <a:pPr marL="750888" lvl="1" indent="-293688">
              <a:spcBef>
                <a:spcPts val="0"/>
              </a:spcBef>
              <a:buNone/>
              <a:tabLst>
                <a:tab pos="750888" algn="l"/>
              </a:tabLst>
            </a:pPr>
            <a:r>
              <a:rPr lang="en-US" sz="2400" i="1" dirty="0"/>
              <a:t>	</a:t>
            </a:r>
            <a:r>
              <a:rPr lang="en-US" sz="2000" i="1" dirty="0"/>
              <a:t>(“Anything else” includes illegal drugs, over the counter and prescription drugs, and things that you sniff or “huff”.)</a:t>
            </a:r>
          </a:p>
          <a:p>
            <a:pPr marL="750888" lvl="1" indent="-293688">
              <a:spcBef>
                <a:spcPts val="0"/>
              </a:spcBef>
              <a:buNone/>
              <a:tabLst>
                <a:tab pos="750888" algn="l"/>
              </a:tabLst>
            </a:pPr>
            <a:endParaRPr lang="en-US" sz="2000" i="1" dirty="0"/>
          </a:p>
          <a:p>
            <a:r>
              <a:rPr lang="en-US" b="1" dirty="0"/>
              <a:t>If all answers are “No”, ask </a:t>
            </a:r>
            <a:r>
              <a:rPr lang="en-US" b="1" u="sng" dirty="0"/>
              <a:t>CAR question;</a:t>
            </a:r>
            <a:r>
              <a:rPr lang="en-US" b="1" dirty="0"/>
              <a:t> then stop</a:t>
            </a:r>
          </a:p>
          <a:p>
            <a:pPr lvl="1">
              <a:buFont typeface="Wingdings 3" panose="05040102010807070707" pitchFamily="18" charset="2"/>
              <a:buChar char=""/>
            </a:pPr>
            <a:endParaRPr lang="en-US" sz="2400" i="1" dirty="0"/>
          </a:p>
          <a:p>
            <a:pPr lvl="1"/>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9865" y="4994924"/>
            <a:ext cx="1614971" cy="10746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3461" y="5532269"/>
            <a:ext cx="1754642" cy="1152869"/>
          </a:xfrm>
          <a:prstGeom prst="rect">
            <a:avLst/>
          </a:prstGeom>
        </p:spPr>
      </p:pic>
      <p:sp>
        <p:nvSpPr>
          <p:cNvPr id="9" name="TextBox 8"/>
          <p:cNvSpPr txBox="1"/>
          <p:nvPr/>
        </p:nvSpPr>
        <p:spPr>
          <a:xfrm>
            <a:off x="1064758" y="6135123"/>
            <a:ext cx="8534400" cy="338554"/>
          </a:xfrm>
          <a:prstGeom prst="rect">
            <a:avLst/>
          </a:prstGeom>
          <a:noFill/>
        </p:spPr>
        <p:txBody>
          <a:bodyPr wrap="square" rtlCol="0">
            <a:spAutoFit/>
          </a:bodyPr>
          <a:lstStyle/>
          <a:p>
            <a:r>
              <a:rPr lang="en-US" sz="1600" dirty="0"/>
              <a:t>Source: </a:t>
            </a:r>
            <a:r>
              <a:rPr lang="en-US" sz="1600" dirty="0">
                <a:hlinkClick r:id="rId4"/>
              </a:rPr>
              <a:t>http://www.ceasar-boston.org/clinicians/crafft.php</a:t>
            </a:r>
            <a:endParaRPr lang="en-US" sz="16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479" y="4019841"/>
            <a:ext cx="1767854" cy="1176426"/>
          </a:xfrm>
          <a:prstGeom prst="rect">
            <a:avLst/>
          </a:prstGeom>
        </p:spPr>
      </p:pic>
    </p:spTree>
    <p:extLst>
      <p:ext uri="{BB962C8B-B14F-4D97-AF65-F5344CB8AC3E}">
        <p14:creationId xmlns:p14="http://schemas.microsoft.com/office/powerpoint/2010/main" val="2487651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0" y="17929"/>
            <a:ext cx="12192000" cy="693683"/>
          </a:xfrm>
          <a:solidFill>
            <a:schemeClr val="accent6">
              <a:lumMod val="20000"/>
              <a:lumOff val="80000"/>
            </a:schemeClr>
          </a:solidFill>
        </p:spPr>
        <p:txBody>
          <a:bodyPr>
            <a:normAutofit fontScale="90000"/>
          </a:bodyPr>
          <a:lstStyle/>
          <a:p>
            <a:pPr algn="ctr"/>
            <a:r>
              <a:rPr lang="en-US" sz="5400" b="1" dirty="0"/>
              <a:t>C R A F </a:t>
            </a:r>
            <a:r>
              <a:rPr lang="en-US" sz="5400" b="1" dirty="0" err="1"/>
              <a:t>F</a:t>
            </a:r>
            <a:r>
              <a:rPr lang="en-US" sz="5400" b="1" dirty="0"/>
              <a:t> T</a:t>
            </a:r>
          </a:p>
        </p:txBody>
      </p:sp>
      <p:sp>
        <p:nvSpPr>
          <p:cNvPr id="320517" name="Rectangle 5"/>
          <p:cNvSpPr>
            <a:spLocks noGrp="1" noChangeArrowheads="1"/>
          </p:cNvSpPr>
          <p:nvPr>
            <p:ph idx="1"/>
          </p:nvPr>
        </p:nvSpPr>
        <p:spPr>
          <a:xfrm>
            <a:off x="851337" y="788276"/>
            <a:ext cx="11067394" cy="5943600"/>
          </a:xfrm>
        </p:spPr>
        <p:txBody>
          <a:bodyPr>
            <a:noAutofit/>
          </a:bodyPr>
          <a:lstStyle/>
          <a:p>
            <a:pPr>
              <a:lnSpc>
                <a:spcPct val="80000"/>
              </a:lnSpc>
              <a:buFontTx/>
              <a:buNone/>
            </a:pPr>
            <a:r>
              <a:rPr lang="en-US" sz="2400" b="1" i="1" dirty="0"/>
              <a:t>During the</a:t>
            </a:r>
            <a:r>
              <a:rPr lang="en-US" sz="2400" i="1" dirty="0"/>
              <a:t> </a:t>
            </a:r>
            <a:r>
              <a:rPr lang="en-US" sz="2400" b="1" i="1" dirty="0"/>
              <a:t>PAST 12 MONTHS</a:t>
            </a:r>
            <a:r>
              <a:rPr lang="en-US" sz="2400" i="1" dirty="0"/>
              <a:t>, </a:t>
            </a:r>
          </a:p>
          <a:p>
            <a:pPr>
              <a:lnSpc>
                <a:spcPct val="80000"/>
              </a:lnSpc>
              <a:buFontTx/>
              <a:buNone/>
            </a:pPr>
            <a:endParaRPr lang="en-US" sz="1400" dirty="0"/>
          </a:p>
          <a:p>
            <a:pPr>
              <a:lnSpc>
                <a:spcPct val="80000"/>
              </a:lnSpc>
              <a:buFontTx/>
              <a:buAutoNum type="arabicPeriod"/>
            </a:pPr>
            <a:r>
              <a:rPr lang="en-US" sz="2400" dirty="0"/>
              <a:t>Have you ever ridden in a </a:t>
            </a:r>
            <a:r>
              <a:rPr lang="en-US" sz="2400" u="sng" dirty="0">
                <a:effectLst>
                  <a:outerShdw blurRad="38100" dist="38100" dir="2700000" algn="tl">
                    <a:srgbClr val="000000"/>
                  </a:outerShdw>
                </a:effectLst>
              </a:rPr>
              <a:t>CAR</a:t>
            </a:r>
            <a:r>
              <a:rPr lang="en-US" sz="2400" u="sng" dirty="0">
                <a:solidFill>
                  <a:srgbClr val="FF3399"/>
                </a:solidFill>
              </a:rPr>
              <a:t> </a:t>
            </a:r>
            <a:r>
              <a:rPr lang="en-US" sz="2400" dirty="0"/>
              <a:t>driven by someone (including yourself) who was “high” or had been using alcohol or drugs? </a:t>
            </a:r>
            <a:r>
              <a:rPr lang="en-US" sz="1800" i="1" dirty="0"/>
              <a:t>No </a:t>
            </a:r>
            <a:r>
              <a:rPr lang="en-US" sz="2400" i="1" dirty="0"/>
              <a:t>  </a:t>
            </a:r>
            <a:r>
              <a:rPr lang="en-US" sz="1600" i="1" dirty="0"/>
              <a:t>Yes </a:t>
            </a:r>
            <a:r>
              <a:rPr lang="en-US" sz="2400" dirty="0"/>
              <a:t>	                           </a:t>
            </a:r>
            <a:r>
              <a:rPr lang="en-US" sz="2000" dirty="0"/>
              <a:t>	  			 		</a:t>
            </a:r>
          </a:p>
          <a:p>
            <a:pPr>
              <a:lnSpc>
                <a:spcPct val="80000"/>
              </a:lnSpc>
              <a:buFontTx/>
              <a:buAutoNum type="arabicPeriod"/>
            </a:pPr>
            <a:r>
              <a:rPr lang="en-US" sz="2400" dirty="0"/>
              <a:t>Do you ever use alcohol or drugs to </a:t>
            </a:r>
            <a:r>
              <a:rPr lang="en-US" sz="2400" u="sng" dirty="0">
                <a:effectLst>
                  <a:outerShdw blurRad="38100" dist="38100" dir="2700000" algn="tl">
                    <a:srgbClr val="000000"/>
                  </a:outerShdw>
                </a:effectLst>
              </a:rPr>
              <a:t>RELAX</a:t>
            </a:r>
            <a:r>
              <a:rPr lang="en-US" sz="2400" dirty="0"/>
              <a:t>, feel better about yourself, or fit in? </a:t>
            </a:r>
            <a:r>
              <a:rPr lang="en-US" sz="1400" i="1" dirty="0"/>
              <a:t>No     Yes</a:t>
            </a:r>
          </a:p>
          <a:p>
            <a:pPr marL="0" indent="0">
              <a:lnSpc>
                <a:spcPct val="80000"/>
              </a:lnSpc>
              <a:buNone/>
            </a:pPr>
            <a:endParaRPr lang="en-US" sz="2400" dirty="0"/>
          </a:p>
          <a:p>
            <a:pPr marL="0" indent="0">
              <a:lnSpc>
                <a:spcPct val="80000"/>
              </a:lnSpc>
              <a:buNone/>
            </a:pPr>
            <a:r>
              <a:rPr lang="en-US" sz="2400" dirty="0"/>
              <a:t>3. Do you ever use alcohol or drugs while you are by yourself, or </a:t>
            </a:r>
            <a:r>
              <a:rPr lang="en-US" sz="2400" u="sng" dirty="0">
                <a:effectLst>
                  <a:outerShdw blurRad="38100" dist="38100" dir="2700000" algn="tl">
                    <a:srgbClr val="000000"/>
                  </a:outerShdw>
                </a:effectLst>
              </a:rPr>
              <a:t>ALONE</a:t>
            </a:r>
            <a:r>
              <a:rPr lang="en-US" sz="2400" dirty="0">
                <a:effectLst>
                  <a:outerShdw blurRad="38100" dist="38100" dir="2700000" algn="tl">
                    <a:srgbClr val="000000"/>
                  </a:outerShdw>
                </a:effectLst>
              </a:rPr>
              <a:t>?</a:t>
            </a:r>
            <a:r>
              <a:rPr lang="en-US" sz="2400" dirty="0"/>
              <a:t> </a:t>
            </a:r>
            <a:r>
              <a:rPr lang="en-US" sz="2000" i="1" dirty="0"/>
              <a:t>No    Yes</a:t>
            </a:r>
          </a:p>
          <a:p>
            <a:pPr marL="0" indent="0">
              <a:lnSpc>
                <a:spcPct val="80000"/>
              </a:lnSpc>
              <a:buNone/>
            </a:pPr>
            <a:r>
              <a:rPr lang="en-US" sz="2000" dirty="0"/>
              <a:t>	  						</a:t>
            </a:r>
          </a:p>
          <a:p>
            <a:pPr>
              <a:lnSpc>
                <a:spcPct val="80000"/>
              </a:lnSpc>
              <a:buNone/>
            </a:pPr>
            <a:r>
              <a:rPr lang="en-US" sz="2400" dirty="0"/>
              <a:t>4.  Do you ever </a:t>
            </a:r>
            <a:r>
              <a:rPr lang="en-US" sz="2400" u="sng" dirty="0">
                <a:effectLst>
                  <a:outerShdw blurRad="38100" dist="38100" dir="2700000" algn="tl">
                    <a:srgbClr val="000000"/>
                  </a:outerShdw>
                </a:effectLst>
              </a:rPr>
              <a:t>FORGET</a:t>
            </a:r>
            <a:r>
              <a:rPr lang="en-US" sz="2400" u="sng" dirty="0"/>
              <a:t> </a:t>
            </a:r>
            <a:r>
              <a:rPr lang="en-US" sz="2400" dirty="0"/>
              <a:t>things you did while using alcohol or drugs? </a:t>
            </a:r>
            <a:r>
              <a:rPr lang="en-US" sz="1800" i="1" dirty="0"/>
              <a:t>No    Yes</a:t>
            </a:r>
          </a:p>
          <a:p>
            <a:pPr>
              <a:lnSpc>
                <a:spcPct val="80000"/>
              </a:lnSpc>
              <a:buFontTx/>
              <a:buNone/>
            </a:pPr>
            <a:r>
              <a:rPr lang="en-US" sz="2400" dirty="0"/>
              <a:t>                       </a:t>
            </a:r>
            <a:r>
              <a:rPr lang="en-US" sz="2000" dirty="0"/>
              <a:t>	  						                            </a:t>
            </a:r>
          </a:p>
          <a:p>
            <a:pPr>
              <a:lnSpc>
                <a:spcPct val="80000"/>
              </a:lnSpc>
              <a:buFontTx/>
              <a:buNone/>
            </a:pPr>
            <a:r>
              <a:rPr lang="en-US" sz="2400" dirty="0"/>
              <a:t>5.  Do your </a:t>
            </a:r>
            <a:r>
              <a:rPr lang="en-US" sz="2400" u="sng" dirty="0">
                <a:effectLst>
                  <a:outerShdw blurRad="38100" dist="38100" dir="2700000" algn="tl">
                    <a:srgbClr val="000000"/>
                  </a:outerShdw>
                </a:effectLst>
              </a:rPr>
              <a:t>FAMILY</a:t>
            </a:r>
            <a:r>
              <a:rPr lang="en-US" sz="2400" u="sng" dirty="0"/>
              <a:t> </a:t>
            </a:r>
            <a:r>
              <a:rPr lang="en-US" sz="2400" dirty="0"/>
              <a:t>or </a:t>
            </a:r>
            <a:r>
              <a:rPr lang="en-US" sz="2400" u="sng" dirty="0">
                <a:effectLst>
                  <a:outerShdw blurRad="38100" dist="38100" dir="2700000" algn="tl">
                    <a:srgbClr val="000000"/>
                  </a:outerShdw>
                </a:effectLst>
              </a:rPr>
              <a:t>FRIENDS</a:t>
            </a:r>
            <a:r>
              <a:rPr lang="en-US" sz="2400" u="sng" dirty="0"/>
              <a:t> </a:t>
            </a:r>
            <a:r>
              <a:rPr lang="en-US" sz="2400" dirty="0"/>
              <a:t>ever tell you that you should cut down on your drinking or drug use?                                                           </a:t>
            </a:r>
            <a:r>
              <a:rPr lang="en-US" sz="1600" i="1" dirty="0"/>
              <a:t>No    Yes</a:t>
            </a:r>
          </a:p>
          <a:p>
            <a:pPr>
              <a:lnSpc>
                <a:spcPct val="80000"/>
              </a:lnSpc>
              <a:buFontTx/>
              <a:buNone/>
            </a:pPr>
            <a:r>
              <a:rPr lang="en-US" sz="2400" dirty="0"/>
              <a:t>                                                                                                          </a:t>
            </a:r>
            <a:r>
              <a:rPr lang="en-US" sz="2000" dirty="0"/>
              <a:t>	  	</a:t>
            </a:r>
          </a:p>
          <a:p>
            <a:pPr>
              <a:lnSpc>
                <a:spcPct val="80000"/>
              </a:lnSpc>
              <a:buNone/>
            </a:pPr>
            <a:r>
              <a:rPr lang="en-US" sz="2000" dirty="0"/>
              <a:t>6.  </a:t>
            </a:r>
            <a:r>
              <a:rPr lang="en-US" sz="2400" dirty="0"/>
              <a:t>Have you ever gotten into </a:t>
            </a:r>
            <a:r>
              <a:rPr lang="en-US" sz="2400" u="sng" dirty="0">
                <a:effectLst>
                  <a:outerShdw blurRad="38100" dist="38100" dir="2700000" algn="tl">
                    <a:srgbClr val="000000"/>
                  </a:outerShdw>
                </a:effectLst>
              </a:rPr>
              <a:t>TROUBLE</a:t>
            </a:r>
            <a:r>
              <a:rPr lang="en-US" sz="2400" u="sng" dirty="0"/>
              <a:t> </a:t>
            </a:r>
            <a:r>
              <a:rPr lang="en-US" sz="2400" dirty="0"/>
              <a:t>while you were using alcohol or drugs? </a:t>
            </a:r>
            <a:r>
              <a:rPr lang="en-US" sz="2400" i="1" dirty="0"/>
              <a:t>No    Yes</a:t>
            </a:r>
          </a:p>
          <a:p>
            <a:pPr>
              <a:lnSpc>
                <a:spcPct val="80000"/>
              </a:lnSpc>
              <a:buFontTx/>
              <a:buNone/>
            </a:pPr>
            <a:r>
              <a:rPr lang="en-US" sz="2400" dirty="0"/>
              <a:t>  </a:t>
            </a:r>
            <a:r>
              <a:rPr lang="en-US" sz="1800" dirty="0"/>
              <a:t>	  					</a:t>
            </a:r>
            <a:endParaRPr lang="en-US" sz="1600" i="1" dirty="0"/>
          </a:p>
        </p:txBody>
      </p:sp>
    </p:spTree>
    <p:extLst>
      <p:ext uri="{BB962C8B-B14F-4D97-AF65-F5344CB8AC3E}">
        <p14:creationId xmlns:p14="http://schemas.microsoft.com/office/powerpoint/2010/main" val="2440308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5406"/>
          </a:xfrm>
          <a:solidFill>
            <a:schemeClr val="accent6">
              <a:lumMod val="20000"/>
              <a:lumOff val="80000"/>
            </a:schemeClr>
          </a:solidFill>
        </p:spPr>
        <p:txBody>
          <a:bodyPr/>
          <a:lstStyle/>
          <a:p>
            <a:pPr algn="ctr"/>
            <a:r>
              <a:rPr lang="en-US" dirty="0"/>
              <a:t>CRAFFT Scoring</a:t>
            </a:r>
          </a:p>
        </p:txBody>
      </p:sp>
      <p:sp>
        <p:nvSpPr>
          <p:cNvPr id="4" name="Content Placeholder 3"/>
          <p:cNvSpPr>
            <a:spLocks noGrp="1"/>
          </p:cNvSpPr>
          <p:nvPr>
            <p:ph sz="half" idx="1"/>
          </p:nvPr>
        </p:nvSpPr>
        <p:spPr>
          <a:xfrm>
            <a:off x="6525678" y="2602297"/>
            <a:ext cx="4825158" cy="3416301"/>
          </a:xfrm>
        </p:spPr>
        <p:txBody>
          <a:bodyPr>
            <a:normAutofit/>
          </a:bodyPr>
          <a:lstStyle/>
          <a:p>
            <a:r>
              <a:rPr lang="en-US" sz="2400" dirty="0"/>
              <a:t>Each “yes” = 1 point</a:t>
            </a:r>
          </a:p>
          <a:p>
            <a:r>
              <a:rPr lang="en-US" sz="2400" dirty="0"/>
              <a:t>A total score of </a:t>
            </a:r>
            <a:r>
              <a:rPr lang="en-US" sz="2400" b="1" dirty="0"/>
              <a:t>2+ is a positive screen</a:t>
            </a:r>
            <a:r>
              <a:rPr lang="en-US" sz="2400" dirty="0"/>
              <a:t> and indicates a need for additional assessment (brief intervention)</a:t>
            </a:r>
          </a:p>
        </p:txBody>
      </p:sp>
      <p:graphicFrame>
        <p:nvGraphicFramePr>
          <p:cNvPr id="11" name="Content Placeholder 10"/>
          <p:cNvGraphicFramePr>
            <a:graphicFrameLocks noGrp="1"/>
          </p:cNvGraphicFramePr>
          <p:nvPr>
            <p:ph sz="half" idx="2"/>
            <p:extLst/>
          </p:nvPr>
        </p:nvGraphicFramePr>
        <p:xfrm>
          <a:off x="595406" y="2360434"/>
          <a:ext cx="5183367" cy="38299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95406" y="6190391"/>
            <a:ext cx="8534400" cy="307777"/>
          </a:xfrm>
          <a:prstGeom prst="rect">
            <a:avLst/>
          </a:prstGeom>
          <a:noFill/>
        </p:spPr>
        <p:txBody>
          <a:bodyPr wrap="square" rtlCol="0">
            <a:spAutoFit/>
          </a:bodyPr>
          <a:lstStyle/>
          <a:p>
            <a:r>
              <a:rPr lang="en-US" sz="1400" dirty="0"/>
              <a:t>Source: </a:t>
            </a:r>
            <a:r>
              <a:rPr lang="en-US" sz="1400" dirty="0">
                <a:hlinkClick r:id="rId3"/>
              </a:rPr>
              <a:t>http://www.ceasar-boston.org/clinicians/crafft.php</a:t>
            </a:r>
            <a:endParaRPr lang="en-US" sz="1400" dirty="0"/>
          </a:p>
        </p:txBody>
      </p:sp>
    </p:spTree>
    <p:extLst>
      <p:ext uri="{BB962C8B-B14F-4D97-AF65-F5344CB8AC3E}">
        <p14:creationId xmlns:p14="http://schemas.microsoft.com/office/powerpoint/2010/main" val="2205632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73969" cy="1325563"/>
          </a:xfrm>
          <a:solidFill>
            <a:schemeClr val="accent6">
              <a:lumMod val="20000"/>
              <a:lumOff val="80000"/>
            </a:schemeClr>
          </a:solidFill>
        </p:spPr>
        <p:txBody>
          <a:bodyPr/>
          <a:lstStyle/>
          <a:p>
            <a:r>
              <a:rPr lang="en-US" dirty="0"/>
              <a:t>Brief Negotiated Interview</a:t>
            </a:r>
          </a:p>
        </p:txBody>
      </p:sp>
      <p:sp>
        <p:nvSpPr>
          <p:cNvPr id="3" name="Content Placeholder 2"/>
          <p:cNvSpPr>
            <a:spLocks noGrp="1"/>
          </p:cNvSpPr>
          <p:nvPr>
            <p:ph idx="1"/>
          </p:nvPr>
        </p:nvSpPr>
        <p:spPr>
          <a:xfrm>
            <a:off x="665098" y="2635249"/>
            <a:ext cx="4674345" cy="3416300"/>
          </a:xfrm>
        </p:spPr>
        <p:txBody>
          <a:bodyPr>
            <a:normAutofit/>
          </a:bodyPr>
          <a:lstStyle/>
          <a:p>
            <a:pPr marL="0" indent="0">
              <a:buNone/>
            </a:pPr>
            <a:r>
              <a:rPr lang="en-US" sz="2600" i="1" dirty="0"/>
              <a:t>An evidence-based algorithm that provides a </a:t>
            </a:r>
            <a:r>
              <a:rPr lang="en-US" sz="2600" i="1" u="sng" dirty="0"/>
              <a:t>structured</a:t>
            </a:r>
            <a:r>
              <a:rPr lang="en-US" sz="2600" i="1" dirty="0"/>
              <a:t> </a:t>
            </a:r>
            <a:r>
              <a:rPr lang="en-US" sz="2600" i="1" u="sng" dirty="0"/>
              <a:t>format</a:t>
            </a:r>
            <a:r>
              <a:rPr lang="en-US" sz="2600" i="1" dirty="0"/>
              <a:t> for using motivational interviewing skills in the context of clinical care</a:t>
            </a:r>
          </a:p>
        </p:txBody>
      </p:sp>
      <p:graphicFrame>
        <p:nvGraphicFramePr>
          <p:cNvPr id="5" name="Diagram 4"/>
          <p:cNvGraphicFramePr/>
          <p:nvPr>
            <p:extLst/>
          </p:nvPr>
        </p:nvGraphicFramePr>
        <p:xfrm>
          <a:off x="4686300" y="2449287"/>
          <a:ext cx="7119254" cy="440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480" y="4938482"/>
            <a:ext cx="1700894" cy="17008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50817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0" y="1"/>
            <a:ext cx="12123174" cy="1258528"/>
          </a:xfrm>
          <a:solidFill>
            <a:schemeClr val="accent6">
              <a:lumMod val="20000"/>
              <a:lumOff val="80000"/>
            </a:schemeClr>
          </a:solidFill>
        </p:spPr>
        <p:txBody>
          <a:bodyPr/>
          <a:lstStyle/>
          <a:p>
            <a:pPr algn="ctr"/>
            <a:r>
              <a:rPr lang="en-US" dirty="0"/>
              <a:t>Brief Negotiated Interview (BNI)</a:t>
            </a:r>
          </a:p>
        </p:txBody>
      </p:sp>
      <p:sp>
        <p:nvSpPr>
          <p:cNvPr id="8" name="Content Placeholder 7"/>
          <p:cNvSpPr>
            <a:spLocks noGrp="1"/>
          </p:cNvSpPr>
          <p:nvPr>
            <p:ph idx="1"/>
          </p:nvPr>
        </p:nvSpPr>
        <p:spPr>
          <a:xfrm>
            <a:off x="2089018" y="1789548"/>
            <a:ext cx="6895031" cy="3416300"/>
          </a:xfrm>
        </p:spPr>
        <p:txBody>
          <a:bodyPr>
            <a:normAutofit/>
          </a:bodyPr>
          <a:lstStyle/>
          <a:p>
            <a:pPr marL="0" indent="0">
              <a:buNone/>
            </a:pPr>
            <a:r>
              <a:rPr lang="en-US" b="1" dirty="0">
                <a:solidFill>
                  <a:schemeClr val="accent6">
                    <a:lumMod val="50000"/>
                  </a:schemeClr>
                </a:solidFill>
              </a:rPr>
              <a:t>Five Steps:</a:t>
            </a:r>
          </a:p>
          <a:p>
            <a:pPr marL="457200" indent="-457200">
              <a:buFont typeface="+mj-lt"/>
              <a:buAutoNum type="arabicPeriod"/>
            </a:pPr>
            <a:r>
              <a:rPr lang="en-US" dirty="0"/>
              <a:t>Build Rapport/Engagement</a:t>
            </a:r>
          </a:p>
          <a:p>
            <a:pPr marL="457200" indent="-457200">
              <a:buFont typeface="+mj-lt"/>
              <a:buAutoNum type="arabicPeriod"/>
            </a:pPr>
            <a:r>
              <a:rPr lang="en-US" dirty="0"/>
              <a:t>Pros and Cons</a:t>
            </a:r>
          </a:p>
          <a:p>
            <a:pPr marL="457200" indent="-457200">
              <a:buFont typeface="+mj-lt"/>
              <a:buAutoNum type="arabicPeriod"/>
            </a:pPr>
            <a:r>
              <a:rPr lang="en-US" dirty="0"/>
              <a:t>Feedback</a:t>
            </a:r>
          </a:p>
          <a:p>
            <a:pPr marL="457200" indent="-457200">
              <a:buFont typeface="+mj-lt"/>
              <a:buAutoNum type="arabicPeriod"/>
            </a:pPr>
            <a:r>
              <a:rPr lang="en-US" dirty="0"/>
              <a:t>Readiness Ruler</a:t>
            </a:r>
          </a:p>
          <a:p>
            <a:pPr marL="457200" indent="-457200">
              <a:buFont typeface="+mj-lt"/>
              <a:buAutoNum type="arabicPeriod"/>
            </a:pPr>
            <a:r>
              <a:rPr lang="en-US" dirty="0"/>
              <a:t>Action Plan</a:t>
            </a:r>
          </a:p>
        </p:txBody>
      </p:sp>
      <p:pic>
        <p:nvPicPr>
          <p:cNvPr id="10" name="Picture 2" descr="http://us.123rf.com/400wm/400/400/vladru/vladru1209/vladru120900015/15475010-black-toolbox-on-white-background-done-in-3d.jpg"/>
          <p:cNvPicPr>
            <a:picLocks noChangeAspect="1" noChangeArrowheads="1"/>
          </p:cNvPicPr>
          <p:nvPr/>
        </p:nvPicPr>
        <p:blipFill>
          <a:blip r:embed="rId2" cstate="print"/>
          <a:srcRect/>
          <a:stretch>
            <a:fillRect/>
          </a:stretch>
        </p:blipFill>
        <p:spPr bwMode="auto">
          <a:xfrm>
            <a:off x="7233557" y="2890157"/>
            <a:ext cx="3137968" cy="2790493"/>
          </a:xfrm>
          <a:prstGeom prst="rect">
            <a:avLst/>
          </a:prstGeom>
          <a:noFill/>
        </p:spPr>
      </p:pic>
      <p:sp>
        <p:nvSpPr>
          <p:cNvPr id="5" name="Rectangle 4"/>
          <p:cNvSpPr/>
          <p:nvPr/>
        </p:nvSpPr>
        <p:spPr>
          <a:xfrm>
            <a:off x="271975" y="6211669"/>
            <a:ext cx="11648049" cy="584775"/>
          </a:xfrm>
          <a:prstGeom prst="rect">
            <a:avLst/>
          </a:prstGeom>
        </p:spPr>
        <p:txBody>
          <a:bodyPr wrap="square">
            <a:spAutoFit/>
          </a:bodyPr>
          <a:lstStyle/>
          <a:p>
            <a:r>
              <a:rPr lang="en-US" sz="1600" dirty="0">
                <a:ea typeface="ＭＳ Ｐゴシック"/>
                <a:cs typeface="ＭＳ Ｐゴシック"/>
              </a:rPr>
              <a:t>Developed by BNI-ART Institute,@ BU.edu and The Yale Brief Negotiated Interview Manual. </a:t>
            </a:r>
            <a:r>
              <a:rPr lang="en-US" sz="1600" dirty="0" err="1">
                <a:ea typeface="ＭＳ Ｐゴシック"/>
                <a:cs typeface="ＭＳ Ｐゴシック"/>
              </a:rPr>
              <a:t>D’Onofrio</a:t>
            </a:r>
            <a:r>
              <a:rPr lang="en-US" sz="1600" dirty="0">
                <a:ea typeface="ＭＳ Ｐゴシック"/>
                <a:cs typeface="ＭＳ Ｐゴシック"/>
              </a:rPr>
              <a:t>, et al. New Haven CT: Yale Univ. School of Med. 2005</a:t>
            </a:r>
          </a:p>
        </p:txBody>
      </p:sp>
    </p:spTree>
    <p:extLst>
      <p:ext uri="{BB962C8B-B14F-4D97-AF65-F5344CB8AC3E}">
        <p14:creationId xmlns:p14="http://schemas.microsoft.com/office/powerpoint/2010/main" val="727334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8">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8">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8">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8">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Note about the BNI</a:t>
            </a:r>
          </a:p>
        </p:txBody>
      </p:sp>
      <p:sp>
        <p:nvSpPr>
          <p:cNvPr id="3" name="Content Placeholder 2"/>
          <p:cNvSpPr>
            <a:spLocks noGrp="1"/>
          </p:cNvSpPr>
          <p:nvPr>
            <p:ph idx="1"/>
          </p:nvPr>
        </p:nvSpPr>
        <p:spPr>
          <a:xfrm>
            <a:off x="1154955" y="2603500"/>
            <a:ext cx="6666431" cy="3416300"/>
          </a:xfrm>
        </p:spPr>
        <p:txBody>
          <a:bodyPr>
            <a:normAutofit/>
          </a:bodyPr>
          <a:lstStyle/>
          <a:p>
            <a:r>
              <a:rPr lang="en-US" sz="2400" dirty="0"/>
              <a:t>Follows a scripted approach</a:t>
            </a:r>
          </a:p>
          <a:p>
            <a:r>
              <a:rPr lang="en-US" sz="2400" dirty="0"/>
              <a:t>BNI is the skeleton, but you bring it to life!</a:t>
            </a:r>
          </a:p>
          <a:p>
            <a:r>
              <a:rPr lang="en-US" sz="2400" dirty="0"/>
              <a:t>Not always linear; might need to adapt process as situation unfolds</a:t>
            </a:r>
          </a:p>
          <a:p>
            <a:r>
              <a:rPr lang="en-US" sz="2400" dirty="0"/>
              <a:t>While ideal, it might not be possible to complete each step at every encounter</a:t>
            </a:r>
          </a:p>
          <a:p>
            <a:endParaRPr lang="en-US" sz="2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759" b="8849"/>
          <a:stretch/>
        </p:blipFill>
        <p:spPr>
          <a:xfrm>
            <a:off x="7971744" y="2512786"/>
            <a:ext cx="3343956" cy="2859541"/>
          </a:xfrm>
          <a:prstGeom prst="rect">
            <a:avLst/>
          </a:prstGeom>
        </p:spPr>
      </p:pic>
    </p:spTree>
    <p:extLst>
      <p:ext uri="{BB962C8B-B14F-4D97-AF65-F5344CB8AC3E}">
        <p14:creationId xmlns:p14="http://schemas.microsoft.com/office/powerpoint/2010/main" val="2135026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7655"/>
          </a:xfrm>
          <a:solidFill>
            <a:schemeClr val="accent6">
              <a:lumMod val="20000"/>
              <a:lumOff val="80000"/>
            </a:schemeClr>
          </a:solidFill>
        </p:spPr>
        <p:txBody>
          <a:bodyPr>
            <a:normAutofit fontScale="90000"/>
          </a:bodyPr>
          <a:lstStyle/>
          <a:p>
            <a:pPr algn="ctr"/>
            <a:r>
              <a:rPr lang="en-US" dirty="0">
                <a:cs typeface="Arial" pitchFamily="34" charset="0"/>
              </a:rPr>
              <a:t>Giving Feedback &amp; Advice:</a:t>
            </a:r>
            <a:br>
              <a:rPr lang="en-US" dirty="0">
                <a:cs typeface="Arial" pitchFamily="34" charset="0"/>
              </a:rPr>
            </a:br>
            <a:r>
              <a:rPr lang="en-US" dirty="0">
                <a:cs typeface="Arial" pitchFamily="34" charset="0"/>
              </a:rPr>
              <a:t>The MI Sandwich</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4400" y="2629694"/>
            <a:ext cx="2743200" cy="2743200"/>
          </a:xfrm>
        </p:spPr>
      </p:pic>
      <p:sp>
        <p:nvSpPr>
          <p:cNvPr id="5" name="TextBox 4"/>
          <p:cNvSpPr txBox="1"/>
          <p:nvPr/>
        </p:nvSpPr>
        <p:spPr>
          <a:xfrm>
            <a:off x="1280871" y="1611534"/>
            <a:ext cx="9544445" cy="3993401"/>
          </a:xfrm>
          <a:prstGeom prst="rect">
            <a:avLst/>
          </a:prstGeom>
          <a:noFill/>
        </p:spPr>
        <p:txBody>
          <a:bodyPr wrap="square" rtlCol="0">
            <a:spAutoFit/>
          </a:bodyPr>
          <a:lstStyle/>
          <a:p>
            <a:pPr marL="257175" indent="-257175">
              <a:buAutoNum type="arabicPeriod"/>
            </a:pPr>
            <a:r>
              <a:rPr lang="en-US" sz="2400" dirty="0"/>
              <a:t> </a:t>
            </a:r>
            <a:r>
              <a:rPr lang="en-US" sz="2400" u="sng" dirty="0"/>
              <a:t>Ask Permission</a:t>
            </a:r>
          </a:p>
          <a:p>
            <a:pPr lvl="1"/>
            <a:r>
              <a:rPr lang="en-US" sz="2400" i="1" dirty="0"/>
              <a:t>	“Is it OK if I share with you what is considered high risk drinking 	according to research studies?”</a:t>
            </a:r>
          </a:p>
          <a:p>
            <a:pPr marL="257175" indent="-257175">
              <a:buAutoNum type="arabicPeriod"/>
            </a:pPr>
            <a:endParaRPr lang="en-US" sz="2400" dirty="0"/>
          </a:p>
          <a:p>
            <a:pPr marL="257175" indent="-257175">
              <a:buAutoNum type="arabicPeriod"/>
            </a:pPr>
            <a:endParaRPr lang="en-US" sz="2400" dirty="0"/>
          </a:p>
          <a:p>
            <a:pPr marL="257175" indent="-257175">
              <a:buAutoNum type="arabicPeriod"/>
            </a:pPr>
            <a:r>
              <a:rPr lang="en-US" sz="2400" dirty="0"/>
              <a:t> </a:t>
            </a:r>
            <a:r>
              <a:rPr lang="en-US" sz="2400" u="sng" dirty="0"/>
              <a:t>Give Information or Feedback</a:t>
            </a:r>
          </a:p>
          <a:p>
            <a:pPr marL="257175" indent="-257175">
              <a:buAutoNum type="arabicPeriod"/>
            </a:pPr>
            <a:endParaRPr lang="en-US" sz="2400" dirty="0"/>
          </a:p>
          <a:p>
            <a:pPr marL="257175" indent="-257175">
              <a:buAutoNum type="arabicPeriod"/>
            </a:pPr>
            <a:endParaRPr lang="en-US" sz="2400" dirty="0"/>
          </a:p>
          <a:p>
            <a:pPr marL="257175" indent="-257175">
              <a:buAutoNum type="arabicPeriod"/>
            </a:pPr>
            <a:r>
              <a:rPr lang="en-US" sz="2400" dirty="0"/>
              <a:t> </a:t>
            </a:r>
            <a:r>
              <a:rPr lang="en-US" sz="2400" u="sng" dirty="0"/>
              <a:t>Ask for Response</a:t>
            </a:r>
            <a:r>
              <a:rPr lang="en-US" sz="2400" dirty="0"/>
              <a:t> </a:t>
            </a:r>
          </a:p>
          <a:p>
            <a:r>
              <a:rPr lang="en-US" sz="2400" dirty="0"/>
              <a:t>	“</a:t>
            </a:r>
            <a:r>
              <a:rPr lang="en-US" sz="2400" i="1" dirty="0"/>
              <a:t>What do you make of that?” </a:t>
            </a:r>
          </a:p>
          <a:p>
            <a:pPr marL="257175" indent="-257175">
              <a:buAutoNum type="arabicPeriod"/>
            </a:pPr>
            <a:endParaRPr lang="en-US" sz="1350" dirty="0"/>
          </a:p>
        </p:txBody>
      </p:sp>
    </p:spTree>
    <p:extLst>
      <p:ext uri="{BB962C8B-B14F-4D97-AF65-F5344CB8AC3E}">
        <p14:creationId xmlns:p14="http://schemas.microsoft.com/office/powerpoint/2010/main" val="26795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9776"/>
          </a:xfrm>
          <a:solidFill>
            <a:schemeClr val="accent6">
              <a:lumMod val="20000"/>
              <a:lumOff val="80000"/>
            </a:schemeClr>
          </a:solidFill>
        </p:spPr>
        <p:txBody>
          <a:bodyPr rtlCol="0">
            <a:normAutofit/>
          </a:bodyPr>
          <a:lstStyle/>
          <a:p>
            <a:pPr algn="ctr">
              <a:defRPr/>
            </a:pPr>
            <a:r>
              <a:rPr lang="en-US" dirty="0"/>
              <a:t>BI: Education &amp; Information; Lower Risk</a:t>
            </a:r>
          </a:p>
        </p:txBody>
      </p:sp>
      <p:sp>
        <p:nvSpPr>
          <p:cNvPr id="3" name="Content Placeholder 2"/>
          <p:cNvSpPr>
            <a:spLocks noGrp="1"/>
          </p:cNvSpPr>
          <p:nvPr>
            <p:ph idx="1"/>
          </p:nvPr>
        </p:nvSpPr>
        <p:spPr>
          <a:xfrm>
            <a:off x="1308295" y="2177952"/>
            <a:ext cx="9777047" cy="4525962"/>
          </a:xfrm>
        </p:spPr>
        <p:txBody>
          <a:bodyPr rtlCol="0">
            <a:normAutofit/>
          </a:bodyPr>
          <a:lstStyle/>
          <a:p>
            <a:pPr>
              <a:buClr>
                <a:srgbClr val="002060"/>
              </a:buClr>
              <a:buFont typeface="Wingdings" pitchFamily="2" charset="2"/>
              <a:buChar char="§"/>
              <a:defRPr/>
            </a:pPr>
            <a:r>
              <a:rPr lang="en-US" dirty="0"/>
              <a:t>Determine the patient’s perception of his/her need to change and perceived ability to change </a:t>
            </a:r>
          </a:p>
          <a:p>
            <a:pPr marL="682625" lvl="1" indent="-225425">
              <a:buClr>
                <a:srgbClr val="002060"/>
              </a:buClr>
              <a:buFont typeface="Wingdings" pitchFamily="2" charset="2"/>
              <a:buChar char="§"/>
              <a:defRPr/>
            </a:pPr>
            <a:r>
              <a:rPr lang="en-US" dirty="0"/>
              <a:t> </a:t>
            </a:r>
            <a:r>
              <a:rPr lang="en-US" i="1" dirty="0"/>
              <a:t>“How do you see your drug use?”</a:t>
            </a:r>
          </a:p>
          <a:p>
            <a:pPr marL="457200" lvl="1" indent="0">
              <a:buClr>
                <a:srgbClr val="002060"/>
              </a:buClr>
              <a:buFont typeface="Wingdings" pitchFamily="2" charset="2"/>
              <a:buChar char="§"/>
              <a:defRPr/>
            </a:pPr>
            <a:endParaRPr lang="en-US" sz="1200" dirty="0"/>
          </a:p>
          <a:p>
            <a:pPr>
              <a:buClr>
                <a:srgbClr val="002060"/>
              </a:buClr>
              <a:buFont typeface="Wingdings" pitchFamily="2" charset="2"/>
              <a:buChar char="§"/>
              <a:defRPr/>
            </a:pPr>
            <a:r>
              <a:rPr lang="en-US" dirty="0"/>
              <a:t>Gauge the patient’s reaction to the information</a:t>
            </a:r>
          </a:p>
          <a:p>
            <a:pPr marL="682625" lvl="1" indent="-225425">
              <a:buClr>
                <a:srgbClr val="002060"/>
              </a:buClr>
              <a:buFont typeface="Wingdings" pitchFamily="2" charset="2"/>
              <a:buChar char="§"/>
              <a:defRPr/>
            </a:pPr>
            <a:r>
              <a:rPr lang="en-US" i="1" dirty="0"/>
              <a:t>“What do you think about this information?”</a:t>
            </a:r>
          </a:p>
          <a:p>
            <a:pPr lvl="1">
              <a:buClr>
                <a:srgbClr val="002060"/>
              </a:buClr>
              <a:buFont typeface="Wingdings" pitchFamily="2" charset="2"/>
              <a:buChar char="§"/>
              <a:defRPr/>
            </a:pPr>
            <a:endParaRPr lang="en-US" sz="1200" dirty="0"/>
          </a:p>
          <a:p>
            <a:pPr>
              <a:buClr>
                <a:srgbClr val="002060"/>
              </a:buClr>
              <a:buFont typeface="Wingdings" pitchFamily="2" charset="2"/>
              <a:buChar char="§"/>
              <a:defRPr/>
            </a:pPr>
            <a:r>
              <a:rPr lang="en-US" dirty="0"/>
              <a:t>Assess the patient’s stage of readiness to change behavior</a:t>
            </a:r>
            <a:endParaRPr lang="en-US" sz="2400" dirty="0"/>
          </a:p>
          <a:p>
            <a:pPr marL="682625" lvl="1" indent="-225425">
              <a:buClr>
                <a:srgbClr val="002060"/>
              </a:buClr>
              <a:buFont typeface="Wingdings" pitchFamily="2" charset="2"/>
              <a:buChar char="§"/>
              <a:defRPr/>
            </a:pPr>
            <a:r>
              <a:rPr lang="en-US" i="1" dirty="0"/>
              <a:t>“On a scale from 0 to 10, how important is it for you to change?… Why not a lower number?”</a:t>
            </a:r>
          </a:p>
        </p:txBody>
      </p:sp>
      <p:sp>
        <p:nvSpPr>
          <p:cNvPr id="33796" name="Text Box 4"/>
          <p:cNvSpPr txBox="1">
            <a:spLocks noChangeArrowheads="1"/>
          </p:cNvSpPr>
          <p:nvPr/>
        </p:nvSpPr>
        <p:spPr bwMode="auto">
          <a:xfrm>
            <a:off x="1524000" y="6550026"/>
            <a:ext cx="8458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sz="1400" dirty="0"/>
              <a:t>Samet, JH, </a:t>
            </a:r>
            <a:r>
              <a:rPr lang="en-US" sz="1400" i="1" dirty="0"/>
              <a:t>Arch Intern Med</a:t>
            </a:r>
            <a:r>
              <a:rPr lang="en-US" sz="1400" dirty="0"/>
              <a:t> 1996</a:t>
            </a:r>
          </a:p>
        </p:txBody>
      </p:sp>
      <p:sp>
        <p:nvSpPr>
          <p:cNvPr id="4" name="Rectangle 3"/>
          <p:cNvSpPr/>
          <p:nvPr/>
        </p:nvSpPr>
        <p:spPr>
          <a:xfrm>
            <a:off x="3441217" y="1281476"/>
            <a:ext cx="4623766" cy="584775"/>
          </a:xfrm>
          <a:prstGeom prst="rect">
            <a:avLst/>
          </a:prstGeom>
        </p:spPr>
        <p:txBody>
          <a:bodyPr wrap="none">
            <a:spAutoFit/>
          </a:bodyPr>
          <a:lstStyle/>
          <a:p>
            <a:r>
              <a:rPr lang="en-US" b="1" dirty="0"/>
              <a:t> </a:t>
            </a:r>
            <a:r>
              <a:rPr lang="en-US" sz="3200" u="sng" dirty="0"/>
              <a:t>Giving Feedback &amp; Advice</a:t>
            </a:r>
          </a:p>
        </p:txBody>
      </p:sp>
    </p:spTree>
    <p:extLst>
      <p:ext uri="{BB962C8B-B14F-4D97-AF65-F5344CB8AC3E}">
        <p14:creationId xmlns:p14="http://schemas.microsoft.com/office/powerpoint/2010/main" val="37378912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263"/>
            <a:ext cx="12192000" cy="1066453"/>
          </a:xfrm>
          <a:solidFill>
            <a:schemeClr val="accent6">
              <a:lumMod val="20000"/>
              <a:lumOff val="80000"/>
            </a:schemeClr>
          </a:solidFill>
        </p:spPr>
        <p:txBody>
          <a:bodyPr/>
          <a:lstStyle/>
          <a:p>
            <a:pPr algn="ctr"/>
            <a:r>
              <a:rPr lang="en-US" dirty="0"/>
              <a:t>Brief Negotiated Interview (BNI)</a:t>
            </a:r>
          </a:p>
        </p:txBody>
      </p:sp>
      <p:sp>
        <p:nvSpPr>
          <p:cNvPr id="7" name="Content Placeholder 6"/>
          <p:cNvSpPr>
            <a:spLocks noGrp="1"/>
          </p:cNvSpPr>
          <p:nvPr>
            <p:ph sz="half" idx="1"/>
          </p:nvPr>
        </p:nvSpPr>
        <p:spPr>
          <a:xfrm>
            <a:off x="922874" y="2990919"/>
            <a:ext cx="4825158" cy="3255433"/>
          </a:xfrm>
        </p:spPr>
        <p:txBody>
          <a:bodyPr>
            <a:normAutofit/>
          </a:bodyPr>
          <a:lstStyle/>
          <a:p>
            <a:r>
              <a:rPr lang="en-US" sz="2400" dirty="0"/>
              <a:t>Guiding, not directing</a:t>
            </a:r>
          </a:p>
          <a:p>
            <a:pPr lvl="1"/>
            <a:r>
              <a:rPr lang="en-US" sz="2200" dirty="0"/>
              <a:t>Avoid the “righting reflex”</a:t>
            </a:r>
          </a:p>
        </p:txBody>
      </p:sp>
      <p:sp>
        <p:nvSpPr>
          <p:cNvPr id="2" name="Content Placeholder 1"/>
          <p:cNvSpPr>
            <a:spLocks noGrp="1"/>
          </p:cNvSpPr>
          <p:nvPr>
            <p:ph sz="half" idx="2"/>
          </p:nvPr>
        </p:nvSpPr>
        <p:spPr>
          <a:xfrm>
            <a:off x="6276890" y="3010649"/>
            <a:ext cx="4825159" cy="3255433"/>
          </a:xfrm>
        </p:spPr>
        <p:txBody>
          <a:bodyPr>
            <a:normAutofit/>
          </a:bodyPr>
          <a:lstStyle/>
          <a:p>
            <a:r>
              <a:rPr lang="en-US" sz="2400" dirty="0"/>
              <a:t>Patient as decision maker</a:t>
            </a:r>
          </a:p>
          <a:p>
            <a:pPr lvl="1"/>
            <a:r>
              <a:rPr lang="en-US" sz="2200" dirty="0"/>
              <a:t>They’re in the driver’s seat</a:t>
            </a:r>
          </a:p>
        </p:txBody>
      </p:sp>
      <p:sp>
        <p:nvSpPr>
          <p:cNvPr id="8" name="Rectangle 8"/>
          <p:cNvSpPr>
            <a:spLocks noChangeArrowheads="1"/>
          </p:cNvSpPr>
          <p:nvPr/>
        </p:nvSpPr>
        <p:spPr bwMode="auto">
          <a:xfrm>
            <a:off x="983324" y="1568735"/>
            <a:ext cx="9144000" cy="519113"/>
          </a:xfrm>
          <a:prstGeom prst="rect">
            <a:avLst/>
          </a:prstGeom>
          <a:noFill/>
          <a:ln w="9525">
            <a:noFill/>
            <a:miter lim="800000"/>
            <a:headEnd/>
            <a:tailEnd/>
          </a:ln>
        </p:spPr>
        <p:txBody>
          <a:bodyPr wrap="square">
            <a:spAutoFit/>
          </a:bodyPr>
          <a:lstStyle/>
          <a:p>
            <a:pPr algn="ctr"/>
            <a:r>
              <a:rPr lang="en-US" sz="2800" i="1" dirty="0"/>
              <a:t>Patient Voice and </a:t>
            </a:r>
            <a:r>
              <a:rPr lang="en-US" sz="2800" b="1" i="1" u="sng" dirty="0"/>
              <a:t>Choice</a:t>
            </a:r>
          </a:p>
        </p:txBody>
      </p:sp>
      <p:pic>
        <p:nvPicPr>
          <p:cNvPr id="10" name="Picture 9" descr="CharlieBrown"/>
          <p:cNvPicPr>
            <a:picLocks noChangeAspect="1" noChangeArrowheads="1"/>
          </p:cNvPicPr>
          <p:nvPr/>
        </p:nvPicPr>
        <p:blipFill>
          <a:blip r:embed="rId2" cstate="print"/>
          <a:srcRect/>
          <a:stretch>
            <a:fillRect/>
          </a:stretch>
        </p:blipFill>
        <p:spPr bwMode="auto">
          <a:xfrm>
            <a:off x="1323913" y="4007051"/>
            <a:ext cx="3079407" cy="2278761"/>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757" y="4007051"/>
            <a:ext cx="3404567" cy="22590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4194" y="1326908"/>
            <a:ext cx="1553497" cy="1002766"/>
          </a:xfrm>
          <a:prstGeom prst="rect">
            <a:avLst/>
          </a:prstGeom>
        </p:spPr>
      </p:pic>
    </p:spTree>
    <p:extLst>
      <p:ext uri="{BB962C8B-B14F-4D97-AF65-F5344CB8AC3E}">
        <p14:creationId xmlns:p14="http://schemas.microsoft.com/office/powerpoint/2010/main" val="3678339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52052"/>
          </a:xfrm>
          <a:solidFill>
            <a:schemeClr val="accent6">
              <a:lumMod val="20000"/>
              <a:lumOff val="80000"/>
            </a:schemeClr>
          </a:solidFill>
        </p:spPr>
        <p:txBody>
          <a:bodyPr/>
          <a:lstStyle/>
          <a:p>
            <a:pPr algn="ctr"/>
            <a:r>
              <a:rPr lang="en-US" dirty="0"/>
              <a:t>Step 1: Build Rapport/Engagement</a:t>
            </a:r>
          </a:p>
        </p:txBody>
      </p:sp>
      <p:sp>
        <p:nvSpPr>
          <p:cNvPr id="3" name="Content Placeholder 2"/>
          <p:cNvSpPr>
            <a:spLocks noGrp="1"/>
          </p:cNvSpPr>
          <p:nvPr>
            <p:ph idx="1"/>
          </p:nvPr>
        </p:nvSpPr>
        <p:spPr/>
        <p:txBody>
          <a:bodyPr>
            <a:normAutofit/>
          </a:bodyPr>
          <a:lstStyle/>
          <a:p>
            <a:pPr marL="0" indent="0">
              <a:buNone/>
            </a:pPr>
            <a:r>
              <a:rPr lang="en-US" sz="2400" dirty="0"/>
              <a:t>Before we start, I’d like to know more about you. Would you mind telling me a little bit about yourself?</a:t>
            </a:r>
          </a:p>
          <a:p>
            <a:pPr marL="0" indent="0">
              <a:buNone/>
            </a:pPr>
            <a:endParaRPr lang="en-US" sz="2400" dirty="0"/>
          </a:p>
          <a:p>
            <a:pPr marL="0" indent="0">
              <a:buNone/>
            </a:pPr>
            <a:r>
              <a:rPr lang="en-US" sz="2400" dirty="0"/>
              <a:t>What is a typical day like for you?</a:t>
            </a:r>
          </a:p>
          <a:p>
            <a:pPr marL="0" indent="0">
              <a:buNone/>
            </a:pPr>
            <a:endParaRPr lang="en-US" sz="2400" dirty="0"/>
          </a:p>
          <a:p>
            <a:pPr marL="0" indent="0">
              <a:buNone/>
            </a:pPr>
            <a:r>
              <a:rPr lang="en-US" sz="2400" dirty="0"/>
              <a:t>How does your [x] use fit in?</a:t>
            </a:r>
          </a:p>
          <a:p>
            <a:pPr marL="0" indent="0">
              <a:buNone/>
            </a:pPr>
            <a:endParaRPr lang="en-US" sz="2400" dirty="0"/>
          </a:p>
        </p:txBody>
      </p:sp>
    </p:spTree>
    <p:extLst>
      <p:ext uri="{BB962C8B-B14F-4D97-AF65-F5344CB8AC3E}">
        <p14:creationId xmlns:p14="http://schemas.microsoft.com/office/powerpoint/2010/main" val="2156687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Q3: How confident are you in your current ability to appropriately refer adolescents for addiction medication evaluation and treatment?</a:t>
            </a:r>
          </a:p>
        </p:txBody>
      </p:sp>
      <p:pic>
        <p:nvPicPr>
          <p:cNvPr id="4" name="Picture 3" descr="chart1634178140.png"/>
          <p:cNvPicPr>
            <a:picLocks noChangeAspect="1"/>
          </p:cNvPicPr>
          <p:nvPr/>
        </p:nvPicPr>
        <p:blipFill>
          <a:blip r:embed="rId2"/>
          <a:stretch>
            <a:fillRect/>
          </a:stretch>
        </p:blipFill>
        <p:spPr>
          <a:xfrm>
            <a:off x="648529" y="2153094"/>
            <a:ext cx="7184571" cy="4475237"/>
          </a:xfrm>
          <a:prstGeom prst="rect">
            <a:avLst/>
          </a:prstGeom>
        </p:spPr>
      </p:pic>
      <p:pic>
        <p:nvPicPr>
          <p:cNvPr id="5" name="Picture 4" descr="table1634178140.png"/>
          <p:cNvPicPr>
            <a:picLocks noChangeAspect="1"/>
          </p:cNvPicPr>
          <p:nvPr/>
        </p:nvPicPr>
        <p:blipFill>
          <a:blip r:embed="rId3"/>
          <a:stretch>
            <a:fillRect/>
          </a:stretch>
        </p:blipFill>
        <p:spPr>
          <a:xfrm>
            <a:off x="6413550" y="3446113"/>
            <a:ext cx="5563627" cy="1629749"/>
          </a:xfrm>
          <a:prstGeom prst="rect">
            <a:avLst/>
          </a:prstGeom>
        </p:spPr>
      </p:pic>
    </p:spTree>
    <p:extLst>
      <p:ext uri="{BB962C8B-B14F-4D97-AF65-F5344CB8AC3E}">
        <p14:creationId xmlns:p14="http://schemas.microsoft.com/office/powerpoint/2010/main" val="907305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27906"/>
          </a:xfrm>
          <a:solidFill>
            <a:schemeClr val="accent6">
              <a:lumMod val="20000"/>
              <a:lumOff val="80000"/>
            </a:schemeClr>
          </a:solidFill>
        </p:spPr>
        <p:txBody>
          <a:bodyPr/>
          <a:lstStyle/>
          <a:p>
            <a:pPr algn="ctr"/>
            <a:r>
              <a:rPr lang="en-US" dirty="0"/>
              <a:t>Step 2: Pros and Cons</a:t>
            </a:r>
          </a:p>
        </p:txBody>
      </p:sp>
      <p:sp>
        <p:nvSpPr>
          <p:cNvPr id="4" name="Content Placeholder 3"/>
          <p:cNvSpPr>
            <a:spLocks noGrp="1"/>
          </p:cNvSpPr>
          <p:nvPr>
            <p:ph sz="half" idx="1"/>
          </p:nvPr>
        </p:nvSpPr>
        <p:spPr>
          <a:xfrm>
            <a:off x="1184450" y="2345813"/>
            <a:ext cx="2323032" cy="3748314"/>
          </a:xfr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spcBef>
                <a:spcPts val="1200"/>
              </a:spcBef>
              <a:buClr>
                <a:schemeClr val="accent4">
                  <a:lumMod val="50000"/>
                </a:schemeClr>
              </a:buClr>
            </a:pPr>
            <a:r>
              <a:rPr lang="en-US" sz="2000" b="1" dirty="0"/>
              <a:t>Explore PROS and CONS</a:t>
            </a:r>
          </a:p>
          <a:p>
            <a:pPr>
              <a:spcBef>
                <a:spcPts val="1200"/>
              </a:spcBef>
              <a:buClr>
                <a:srgbClr val="002060"/>
              </a:buClr>
            </a:pPr>
            <a:r>
              <a:rPr lang="en-US" sz="2000" b="1" dirty="0"/>
              <a:t>Use reflective listening</a:t>
            </a:r>
          </a:p>
          <a:p>
            <a:pPr>
              <a:spcBef>
                <a:spcPts val="1200"/>
              </a:spcBef>
              <a:buClr>
                <a:srgbClr val="002060"/>
              </a:buClr>
            </a:pPr>
            <a:r>
              <a:rPr lang="en-US" sz="2000" b="1" dirty="0"/>
              <a:t>Summarize</a:t>
            </a:r>
          </a:p>
        </p:txBody>
      </p:sp>
      <p:sp>
        <p:nvSpPr>
          <p:cNvPr id="5" name="Content Placeholder 4"/>
          <p:cNvSpPr>
            <a:spLocks noGrp="1"/>
          </p:cNvSpPr>
          <p:nvPr>
            <p:ph sz="half" idx="2"/>
          </p:nvPr>
        </p:nvSpPr>
        <p:spPr>
          <a:xfrm>
            <a:off x="3775588" y="2345813"/>
            <a:ext cx="8196942" cy="3748314"/>
          </a:xfrm>
        </p:spPr>
        <p:txBody>
          <a:bodyPr>
            <a:noAutofit/>
          </a:bodyPr>
          <a:lstStyle/>
          <a:p>
            <a:pPr marL="0" indent="0">
              <a:lnSpc>
                <a:spcPct val="120000"/>
              </a:lnSpc>
              <a:spcBef>
                <a:spcPts val="1200"/>
              </a:spcBef>
              <a:buNone/>
            </a:pPr>
            <a:r>
              <a:rPr lang="en-US" sz="2000" dirty="0"/>
              <a:t>I’d like to understand more about your [X] use.</a:t>
            </a:r>
          </a:p>
          <a:p>
            <a:pPr marL="0" indent="0">
              <a:lnSpc>
                <a:spcPct val="120000"/>
              </a:lnSpc>
              <a:spcBef>
                <a:spcPts val="1200"/>
              </a:spcBef>
              <a:buNone/>
            </a:pPr>
            <a:r>
              <a:rPr lang="en-US" sz="2000" dirty="0"/>
              <a:t>What do you enjoy about [X]? What else?</a:t>
            </a:r>
          </a:p>
          <a:p>
            <a:pPr marL="0" indent="0">
              <a:lnSpc>
                <a:spcPct val="120000"/>
              </a:lnSpc>
              <a:spcBef>
                <a:spcPts val="1200"/>
              </a:spcBef>
              <a:buNone/>
            </a:pPr>
            <a:r>
              <a:rPr lang="en-US" sz="2000" dirty="0"/>
              <a:t>What do you enjoy less or regret about your [X] use? What else?</a:t>
            </a:r>
          </a:p>
          <a:p>
            <a:pPr marL="0" indent="0">
              <a:lnSpc>
                <a:spcPct val="120000"/>
              </a:lnSpc>
              <a:spcBef>
                <a:spcPts val="1200"/>
              </a:spcBef>
              <a:buNone/>
            </a:pPr>
            <a:r>
              <a:rPr lang="en-US" sz="2000" dirty="0"/>
              <a:t>	</a:t>
            </a:r>
            <a:r>
              <a:rPr lang="en-US" sz="2000" b="1" dirty="0"/>
              <a:t>If NO cons: Explore problems mentioned in screening.</a:t>
            </a:r>
          </a:p>
          <a:p>
            <a:pPr marL="0" indent="0">
              <a:lnSpc>
                <a:spcPct val="120000"/>
              </a:lnSpc>
              <a:spcBef>
                <a:spcPts val="1200"/>
              </a:spcBef>
              <a:buNone/>
            </a:pPr>
            <a:r>
              <a:rPr lang="en-US" sz="2000" b="1" dirty="0"/>
              <a:t>	</a:t>
            </a:r>
            <a:r>
              <a:rPr lang="en-US" sz="2000" i="1" dirty="0"/>
              <a:t>“You mentioned … Can you tell me more about that 			situation?”</a:t>
            </a:r>
          </a:p>
          <a:p>
            <a:pPr marL="0" indent="0">
              <a:lnSpc>
                <a:spcPct val="120000"/>
              </a:lnSpc>
              <a:spcBef>
                <a:spcPts val="1200"/>
              </a:spcBef>
              <a:buNone/>
            </a:pPr>
            <a:r>
              <a:rPr lang="en-US" sz="2000" dirty="0"/>
              <a:t>So, on the one hand you said [PROS], and on the other hand you said [CONS].</a:t>
            </a:r>
          </a:p>
        </p:txBody>
      </p:sp>
      <p:pic>
        <p:nvPicPr>
          <p:cNvPr id="6" name="Picture 4" descr="MC9004348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082" y="772267"/>
            <a:ext cx="1569886" cy="157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773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a:solidFill>
            <a:schemeClr val="accent6">
              <a:lumMod val="20000"/>
              <a:lumOff val="80000"/>
            </a:schemeClr>
          </a:solidFill>
        </p:spPr>
        <p:txBody>
          <a:bodyPr/>
          <a:lstStyle/>
          <a:p>
            <a:pPr algn="ctr"/>
            <a:r>
              <a:rPr lang="en-US" dirty="0"/>
              <a:t>Step 3: Feedback</a:t>
            </a:r>
          </a:p>
        </p:txBody>
      </p:sp>
      <p:sp>
        <p:nvSpPr>
          <p:cNvPr id="4" name="Content Placeholder 3"/>
          <p:cNvSpPr>
            <a:spLocks noGrp="1"/>
          </p:cNvSpPr>
          <p:nvPr>
            <p:ph sz="half" idx="1"/>
          </p:nvPr>
        </p:nvSpPr>
        <p:spPr>
          <a:xfrm>
            <a:off x="1115625" y="1777590"/>
            <a:ext cx="2323032" cy="3748314"/>
          </a:xfr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spcBef>
                <a:spcPts val="1200"/>
              </a:spcBef>
              <a:buClr>
                <a:srgbClr val="002060"/>
              </a:buClr>
            </a:pPr>
            <a:r>
              <a:rPr lang="en-US" sz="2000" b="1" dirty="0"/>
              <a:t>Ask permission</a:t>
            </a:r>
          </a:p>
          <a:p>
            <a:pPr>
              <a:spcBef>
                <a:spcPts val="1200"/>
              </a:spcBef>
              <a:buClr>
                <a:srgbClr val="002060"/>
              </a:buClr>
            </a:pPr>
            <a:r>
              <a:rPr lang="en-US" sz="2000" b="1" dirty="0"/>
              <a:t>Provide information</a:t>
            </a:r>
          </a:p>
          <a:p>
            <a:pPr>
              <a:spcBef>
                <a:spcPts val="1200"/>
              </a:spcBef>
              <a:buClr>
                <a:srgbClr val="002060"/>
              </a:buClr>
            </a:pPr>
            <a:r>
              <a:rPr lang="en-US" sz="2000" b="1" dirty="0"/>
              <a:t>Elicit response</a:t>
            </a:r>
          </a:p>
        </p:txBody>
      </p:sp>
      <p:sp>
        <p:nvSpPr>
          <p:cNvPr id="5" name="Content Placeholder 4"/>
          <p:cNvSpPr>
            <a:spLocks noGrp="1"/>
          </p:cNvSpPr>
          <p:nvPr>
            <p:ph sz="half" idx="2"/>
          </p:nvPr>
        </p:nvSpPr>
        <p:spPr>
          <a:xfrm>
            <a:off x="3657601" y="2603500"/>
            <a:ext cx="8196942" cy="3748314"/>
          </a:xfrm>
        </p:spPr>
        <p:txBody>
          <a:bodyPr>
            <a:noAutofit/>
          </a:bodyPr>
          <a:lstStyle/>
          <a:p>
            <a:pPr marL="0" indent="0">
              <a:lnSpc>
                <a:spcPct val="120000"/>
              </a:lnSpc>
              <a:spcBef>
                <a:spcPts val="1200"/>
              </a:spcBef>
              <a:buNone/>
            </a:pPr>
            <a:r>
              <a:rPr lang="en-US" sz="2000" dirty="0"/>
              <a:t>What do you know about the health effects and/or risks of [X]?</a:t>
            </a:r>
          </a:p>
          <a:p>
            <a:pPr marL="0" indent="0">
              <a:lnSpc>
                <a:spcPct val="120000"/>
              </a:lnSpc>
              <a:spcBef>
                <a:spcPts val="1200"/>
              </a:spcBef>
              <a:buNone/>
            </a:pPr>
            <a:r>
              <a:rPr lang="en-US" sz="2000" dirty="0"/>
              <a:t>Would you mind if I shared some additional information with you?</a:t>
            </a:r>
          </a:p>
          <a:p>
            <a:pPr marL="0" indent="0">
              <a:lnSpc>
                <a:spcPct val="120000"/>
              </a:lnSpc>
              <a:spcBef>
                <a:spcPts val="1200"/>
              </a:spcBef>
              <a:buNone/>
            </a:pPr>
            <a:r>
              <a:rPr lang="en-US" sz="2000" dirty="0"/>
              <a:t>Provide 1-2 salient substance specific health effects/risks.</a:t>
            </a:r>
          </a:p>
          <a:p>
            <a:pPr marL="0" indent="0">
              <a:lnSpc>
                <a:spcPct val="120000"/>
              </a:lnSpc>
              <a:spcBef>
                <a:spcPts val="1200"/>
              </a:spcBef>
              <a:buNone/>
            </a:pPr>
            <a:r>
              <a:rPr lang="en-US" sz="2000" dirty="0"/>
              <a:t>What are your thoughts on that?</a:t>
            </a:r>
          </a:p>
        </p:txBody>
      </p:sp>
    </p:spTree>
    <p:extLst>
      <p:ext uri="{BB962C8B-B14F-4D97-AF65-F5344CB8AC3E}">
        <p14:creationId xmlns:p14="http://schemas.microsoft.com/office/powerpoint/2010/main" val="3005180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260826" cy="894734"/>
          </a:xfrm>
          <a:solidFill>
            <a:schemeClr val="accent6">
              <a:lumMod val="20000"/>
              <a:lumOff val="80000"/>
            </a:schemeClr>
          </a:solidFill>
        </p:spPr>
        <p:txBody>
          <a:bodyPr/>
          <a:lstStyle/>
          <a:p>
            <a:pPr algn="ctr"/>
            <a:r>
              <a:rPr lang="en-US" dirty="0"/>
              <a:t>Step 4: Readiness Ruler</a:t>
            </a:r>
          </a:p>
        </p:txBody>
      </p:sp>
      <p:sp>
        <p:nvSpPr>
          <p:cNvPr id="4" name="Content Placeholder 3"/>
          <p:cNvSpPr>
            <a:spLocks noGrp="1"/>
          </p:cNvSpPr>
          <p:nvPr>
            <p:ph sz="half" idx="1"/>
          </p:nvPr>
        </p:nvSpPr>
        <p:spPr>
          <a:xfrm>
            <a:off x="781328" y="2279035"/>
            <a:ext cx="2323032" cy="3748314"/>
          </a:xfr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spcBef>
                <a:spcPts val="1200"/>
              </a:spcBef>
              <a:buClr>
                <a:srgbClr val="002060"/>
              </a:buClr>
            </a:pPr>
            <a:r>
              <a:rPr lang="en-US" sz="2000" b="1" dirty="0"/>
              <a:t>Readiness ruler </a:t>
            </a:r>
          </a:p>
          <a:p>
            <a:pPr>
              <a:spcBef>
                <a:spcPts val="1200"/>
              </a:spcBef>
              <a:buClr>
                <a:srgbClr val="002060"/>
              </a:buClr>
            </a:pPr>
            <a:r>
              <a:rPr lang="en-US" sz="2000" b="1" dirty="0"/>
              <a:t>Envisioning change</a:t>
            </a:r>
          </a:p>
          <a:p>
            <a:pPr>
              <a:spcBef>
                <a:spcPts val="1200"/>
              </a:spcBef>
              <a:buClr>
                <a:srgbClr val="002060"/>
              </a:buClr>
            </a:pPr>
            <a:endParaRPr lang="en-US" sz="2000" b="1" dirty="0"/>
          </a:p>
        </p:txBody>
      </p:sp>
      <p:sp>
        <p:nvSpPr>
          <p:cNvPr id="5" name="Content Placeholder 4"/>
          <p:cNvSpPr>
            <a:spLocks noGrp="1"/>
          </p:cNvSpPr>
          <p:nvPr>
            <p:ph sz="half" idx="2"/>
          </p:nvPr>
        </p:nvSpPr>
        <p:spPr>
          <a:xfrm>
            <a:off x="3657601" y="2603500"/>
            <a:ext cx="8033656" cy="3748314"/>
          </a:xfrm>
        </p:spPr>
        <p:txBody>
          <a:bodyPr>
            <a:noAutofit/>
          </a:bodyPr>
          <a:lstStyle/>
          <a:p>
            <a:pPr marL="0" indent="0">
              <a:lnSpc>
                <a:spcPct val="120000"/>
              </a:lnSpc>
              <a:spcBef>
                <a:spcPts val="1200"/>
              </a:spcBef>
              <a:buNone/>
            </a:pPr>
            <a:r>
              <a:rPr lang="en-US" sz="2000" dirty="0"/>
              <a:t>To help me understand how you feel about making a change in your [X] use, [</a:t>
            </a:r>
            <a:r>
              <a:rPr lang="en-US" sz="2000" i="1" dirty="0"/>
              <a:t>show readiness ruler</a:t>
            </a:r>
            <a:r>
              <a:rPr lang="en-US" sz="2000" dirty="0"/>
              <a:t>]…</a:t>
            </a:r>
          </a:p>
          <a:p>
            <a:pPr marL="0" indent="0">
              <a:lnSpc>
                <a:spcPct val="120000"/>
              </a:lnSpc>
              <a:spcBef>
                <a:spcPts val="1200"/>
              </a:spcBef>
              <a:buNone/>
            </a:pPr>
            <a:r>
              <a:rPr lang="en-US" sz="2000" dirty="0"/>
              <a:t>On a scale of 1-10, how ready are you to change </a:t>
            </a:r>
            <a:r>
              <a:rPr lang="en-US" sz="2000" b="1" u="sng" dirty="0"/>
              <a:t>any</a:t>
            </a:r>
            <a:r>
              <a:rPr lang="en-US" sz="2000" dirty="0"/>
              <a:t> aspect related to your [X] use?</a:t>
            </a:r>
          </a:p>
          <a:p>
            <a:pPr marL="0" indent="0">
              <a:lnSpc>
                <a:spcPct val="120000"/>
              </a:lnSpc>
              <a:spcBef>
                <a:spcPts val="1200"/>
              </a:spcBef>
              <a:buNone/>
            </a:pPr>
            <a:r>
              <a:rPr lang="en-US" sz="2000" dirty="0"/>
              <a:t>Why did you choose a [X] and not a </a:t>
            </a:r>
            <a:r>
              <a:rPr lang="en-US" sz="2000" b="1" u="sng" dirty="0"/>
              <a:t>lower</a:t>
            </a:r>
            <a:r>
              <a:rPr lang="en-US" sz="2000" dirty="0"/>
              <a:t> number like a 1 or 2?</a:t>
            </a:r>
          </a:p>
          <a:p>
            <a:pPr marL="0" indent="0">
              <a:lnSpc>
                <a:spcPct val="120000"/>
              </a:lnSpc>
              <a:spcBef>
                <a:spcPts val="1200"/>
              </a:spcBef>
              <a:buNone/>
            </a:pPr>
            <a:r>
              <a:rPr lang="en-US" sz="2000" dirty="0"/>
              <a:t>	</a:t>
            </a:r>
            <a:r>
              <a:rPr lang="en-US" sz="2000" b="1" dirty="0"/>
              <a:t>If they choose “0”: What would need to happen in your life 	to consider making a change?</a:t>
            </a:r>
          </a:p>
        </p:txBody>
      </p:sp>
      <p:sp>
        <p:nvSpPr>
          <p:cNvPr id="6" name="Rectangle 3"/>
          <p:cNvSpPr>
            <a:spLocks noChangeArrowheads="1"/>
          </p:cNvSpPr>
          <p:nvPr/>
        </p:nvSpPr>
        <p:spPr bwMode="auto">
          <a:xfrm>
            <a:off x="3213569" y="1405036"/>
            <a:ext cx="5584371" cy="413055"/>
          </a:xfrm>
          <a:prstGeom prst="rect">
            <a:avLst/>
          </a:prstGeom>
          <a:solidFill>
            <a:schemeClr val="accent1">
              <a:lumMod val="40000"/>
              <a:lumOff val="60000"/>
            </a:schemeClr>
          </a:solidFill>
          <a:ln w="12700">
            <a:solidFill>
              <a:schemeClr val="tx1"/>
            </a:solidFill>
            <a:miter lim="800000"/>
            <a:headEnd/>
            <a:tailEnd/>
          </a:ln>
        </p:spPr>
        <p:txBody>
          <a:bodyPr wrap="none" anchor="ctr"/>
          <a:lstStyle/>
          <a:p>
            <a:pPr algn="ctr" eaLnBrk="0" hangingPunct="0">
              <a:defRPr/>
            </a:pPr>
            <a:r>
              <a:rPr lang="en-US" sz="1600" b="1" dirty="0">
                <a:latin typeface="Times New Roman" pitchFamily="18" charset="0"/>
              </a:rPr>
              <a:t>1         2         3        4        5        6        7          8          9       10</a:t>
            </a:r>
          </a:p>
        </p:txBody>
      </p:sp>
    </p:spTree>
    <p:extLst>
      <p:ext uri="{BB962C8B-B14F-4D97-AF65-F5344CB8AC3E}">
        <p14:creationId xmlns:p14="http://schemas.microsoft.com/office/powerpoint/2010/main" val="37975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22554"/>
          </a:xfrm>
          <a:solidFill>
            <a:schemeClr val="accent6">
              <a:lumMod val="20000"/>
              <a:lumOff val="80000"/>
            </a:schemeClr>
          </a:solidFill>
        </p:spPr>
        <p:txBody>
          <a:bodyPr/>
          <a:lstStyle/>
          <a:p>
            <a:pPr algn="ctr"/>
            <a:r>
              <a:rPr lang="en-US" dirty="0"/>
              <a:t>Step 5: Action Plan</a:t>
            </a:r>
          </a:p>
        </p:txBody>
      </p:sp>
      <p:sp>
        <p:nvSpPr>
          <p:cNvPr id="4" name="Content Placeholder 3"/>
          <p:cNvSpPr>
            <a:spLocks noGrp="1"/>
          </p:cNvSpPr>
          <p:nvPr>
            <p:ph sz="half" idx="1"/>
          </p:nvPr>
        </p:nvSpPr>
        <p:spPr>
          <a:xfrm>
            <a:off x="1154953" y="2518228"/>
            <a:ext cx="2323032" cy="3748314"/>
          </a:xfr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spcBef>
                <a:spcPts val="1200"/>
              </a:spcBef>
              <a:buClr>
                <a:srgbClr val="002060"/>
              </a:buClr>
            </a:pPr>
            <a:r>
              <a:rPr lang="en-US" sz="2000" b="1" dirty="0"/>
              <a:t>Develop plan</a:t>
            </a:r>
          </a:p>
          <a:p>
            <a:pPr>
              <a:spcBef>
                <a:spcPts val="1200"/>
              </a:spcBef>
              <a:buClr>
                <a:srgbClr val="002060"/>
              </a:buClr>
            </a:pPr>
            <a:r>
              <a:rPr lang="en-US" sz="2000" b="1" i="1" dirty="0"/>
              <a:t>Assess confidence</a:t>
            </a:r>
          </a:p>
          <a:p>
            <a:pPr>
              <a:spcBef>
                <a:spcPts val="1200"/>
              </a:spcBef>
              <a:buClr>
                <a:srgbClr val="002060"/>
              </a:buClr>
            </a:pPr>
            <a:r>
              <a:rPr lang="en-US" sz="2000" b="1" dirty="0"/>
              <a:t>Explore challenges</a:t>
            </a:r>
          </a:p>
          <a:p>
            <a:pPr>
              <a:spcBef>
                <a:spcPts val="1200"/>
              </a:spcBef>
              <a:buClr>
                <a:srgbClr val="002060"/>
              </a:buClr>
            </a:pPr>
            <a:r>
              <a:rPr lang="en-US" sz="2000" b="1" dirty="0"/>
              <a:t>Summarize</a:t>
            </a:r>
          </a:p>
          <a:p>
            <a:pPr>
              <a:spcBef>
                <a:spcPts val="1200"/>
              </a:spcBef>
              <a:buClr>
                <a:srgbClr val="002060"/>
              </a:buClr>
            </a:pPr>
            <a:r>
              <a:rPr lang="en-US" sz="2000" b="1" dirty="0"/>
              <a:t>Thank client</a:t>
            </a:r>
          </a:p>
          <a:p>
            <a:pPr>
              <a:spcBef>
                <a:spcPts val="1200"/>
              </a:spcBef>
              <a:buClr>
                <a:srgbClr val="002060"/>
              </a:buClr>
            </a:pPr>
            <a:endParaRPr lang="en-US" sz="2000" b="1" dirty="0"/>
          </a:p>
        </p:txBody>
      </p:sp>
      <p:sp>
        <p:nvSpPr>
          <p:cNvPr id="5" name="Content Placeholder 4"/>
          <p:cNvSpPr>
            <a:spLocks noGrp="1"/>
          </p:cNvSpPr>
          <p:nvPr>
            <p:ph sz="half" idx="2"/>
          </p:nvPr>
        </p:nvSpPr>
        <p:spPr>
          <a:xfrm>
            <a:off x="3657601" y="2432957"/>
            <a:ext cx="8196942" cy="3918857"/>
          </a:xfrm>
        </p:spPr>
        <p:txBody>
          <a:bodyPr>
            <a:noAutofit/>
          </a:bodyPr>
          <a:lstStyle/>
          <a:p>
            <a:pPr marL="0" indent="0">
              <a:lnSpc>
                <a:spcPct val="120000"/>
              </a:lnSpc>
              <a:spcBef>
                <a:spcPts val="1200"/>
              </a:spcBef>
              <a:buNone/>
            </a:pPr>
            <a:r>
              <a:rPr lang="en-US" sz="2000" dirty="0"/>
              <a:t>What are you willing to do for now to be safe and healthy?...What else?</a:t>
            </a:r>
          </a:p>
          <a:p>
            <a:pPr marL="0" indent="0">
              <a:lnSpc>
                <a:spcPct val="120000"/>
              </a:lnSpc>
              <a:spcBef>
                <a:spcPts val="1200"/>
              </a:spcBef>
              <a:buNone/>
            </a:pPr>
            <a:r>
              <a:rPr lang="en-US" sz="2000" dirty="0"/>
              <a:t>On a scale of 1-10, how confident (1-10) are you that you could do that? </a:t>
            </a:r>
          </a:p>
          <a:p>
            <a:pPr marL="0" indent="0">
              <a:lnSpc>
                <a:spcPct val="120000"/>
              </a:lnSpc>
              <a:spcBef>
                <a:spcPts val="1200"/>
              </a:spcBef>
              <a:buNone/>
            </a:pPr>
            <a:r>
              <a:rPr lang="en-US" sz="2000" dirty="0"/>
              <a:t>Why did you choose a [X] and not a </a:t>
            </a:r>
            <a:r>
              <a:rPr lang="en-US" sz="2000" b="1" u="sng" dirty="0"/>
              <a:t>lower</a:t>
            </a:r>
            <a:r>
              <a:rPr lang="en-US" sz="2000" dirty="0"/>
              <a:t> number like a 1 or 2?</a:t>
            </a:r>
          </a:p>
          <a:p>
            <a:pPr marL="0" indent="0">
              <a:lnSpc>
                <a:spcPct val="120000"/>
              </a:lnSpc>
              <a:spcBef>
                <a:spcPts val="1200"/>
              </a:spcBef>
              <a:buNone/>
            </a:pPr>
            <a:r>
              <a:rPr lang="en-US" sz="2000" dirty="0"/>
              <a:t>What are some challenges to reaching your goal?</a:t>
            </a:r>
          </a:p>
          <a:p>
            <a:pPr marL="0" indent="0">
              <a:lnSpc>
                <a:spcPct val="120000"/>
              </a:lnSpc>
              <a:spcBef>
                <a:spcPts val="1200"/>
              </a:spcBef>
              <a:buNone/>
            </a:pPr>
            <a:r>
              <a:rPr lang="en-US" sz="2000" dirty="0"/>
              <a:t>Let me summarize what we’ve been discussing, and you let me know if there’s anything you want to add…[</a:t>
            </a:r>
            <a:r>
              <a:rPr lang="en-US" sz="2000" i="1" dirty="0"/>
              <a:t>review action plan</a:t>
            </a:r>
            <a:r>
              <a:rPr lang="en-US" sz="2000" dirty="0"/>
              <a:t>]</a:t>
            </a:r>
          </a:p>
          <a:p>
            <a:pPr marL="0" indent="0">
              <a:lnSpc>
                <a:spcPct val="120000"/>
              </a:lnSpc>
              <a:spcBef>
                <a:spcPts val="1200"/>
              </a:spcBef>
              <a:buNone/>
            </a:pPr>
            <a:r>
              <a:rPr lang="en-US" sz="2000" b="1" dirty="0"/>
              <a:t>Thanks for being so open with me today!</a:t>
            </a:r>
          </a:p>
        </p:txBody>
      </p:sp>
    </p:spTree>
    <p:extLst>
      <p:ext uri="{BB962C8B-B14F-4D97-AF65-F5344CB8AC3E}">
        <p14:creationId xmlns:p14="http://schemas.microsoft.com/office/powerpoint/2010/main" val="4194417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
            <a:ext cx="12192000" cy="914400"/>
          </a:xfrm>
          <a:solidFill>
            <a:schemeClr val="accent6">
              <a:lumMod val="20000"/>
              <a:lumOff val="80000"/>
            </a:schemeClr>
          </a:solidFill>
        </p:spPr>
        <p:txBody>
          <a:bodyPr>
            <a:normAutofit/>
          </a:bodyPr>
          <a:lstStyle/>
          <a:p>
            <a:pPr algn="ctr" eaLnBrk="1" hangingPunct="1"/>
            <a:r>
              <a:rPr lang="en-US" b="1" dirty="0">
                <a:solidFill>
                  <a:schemeClr val="accent5">
                    <a:lumMod val="50000"/>
                  </a:schemeClr>
                </a:solidFill>
              </a:rPr>
              <a:t>Confidence Scale</a:t>
            </a:r>
          </a:p>
        </p:txBody>
      </p:sp>
      <p:sp>
        <p:nvSpPr>
          <p:cNvPr id="83971" name="Rectangle 3"/>
          <p:cNvSpPr>
            <a:spLocks noGrp="1" noChangeArrowheads="1"/>
          </p:cNvSpPr>
          <p:nvPr>
            <p:ph idx="1"/>
          </p:nvPr>
        </p:nvSpPr>
        <p:spPr>
          <a:xfrm>
            <a:off x="1493949" y="1095778"/>
            <a:ext cx="9097851" cy="4525963"/>
          </a:xfrm>
        </p:spPr>
        <p:txBody>
          <a:bodyPr>
            <a:normAutofit/>
          </a:bodyPr>
          <a:lstStyle/>
          <a:p>
            <a:pPr eaLnBrk="1" hangingPunct="1">
              <a:lnSpc>
                <a:spcPct val="90000"/>
              </a:lnSpc>
            </a:pPr>
            <a:r>
              <a:rPr lang="en-US" sz="3200" b="1" dirty="0"/>
              <a:t>Assesses </a:t>
            </a:r>
            <a:r>
              <a:rPr lang="en-US" sz="3200" b="1" dirty="0" smtClean="0"/>
              <a:t>patient’s </a:t>
            </a:r>
            <a:r>
              <a:rPr lang="en-US" sz="3200" b="1" dirty="0"/>
              <a:t>confidence</a:t>
            </a:r>
          </a:p>
          <a:p>
            <a:pPr eaLnBrk="1" hangingPunct="1">
              <a:lnSpc>
                <a:spcPct val="90000"/>
              </a:lnSpc>
            </a:pPr>
            <a:endParaRPr lang="en-US" sz="1800" b="1" dirty="0"/>
          </a:p>
          <a:p>
            <a:pPr eaLnBrk="1" hangingPunct="1">
              <a:lnSpc>
                <a:spcPct val="90000"/>
              </a:lnSpc>
            </a:pPr>
            <a:r>
              <a:rPr lang="en-US" sz="3200" b="1" dirty="0"/>
              <a:t>Identifies potential barriers</a:t>
            </a:r>
          </a:p>
          <a:p>
            <a:pPr lvl="1">
              <a:lnSpc>
                <a:spcPct val="90000"/>
              </a:lnSpc>
            </a:pPr>
            <a:r>
              <a:rPr lang="en-US" i="1" dirty="0"/>
              <a:t>“What would you need to change for you to feel more confident?”</a:t>
            </a:r>
          </a:p>
          <a:p>
            <a:pPr marL="457200" lvl="1" indent="0">
              <a:lnSpc>
                <a:spcPct val="90000"/>
              </a:lnSpc>
              <a:buNone/>
            </a:pPr>
            <a:r>
              <a:rPr lang="en-US" i="1" dirty="0"/>
              <a:t> </a:t>
            </a:r>
          </a:p>
          <a:p>
            <a:pPr eaLnBrk="1" hangingPunct="1">
              <a:lnSpc>
                <a:spcPct val="90000"/>
              </a:lnSpc>
            </a:pPr>
            <a:r>
              <a:rPr lang="en-US" sz="3200" b="1" dirty="0"/>
              <a:t>Can discuss previous successes to build confidence </a:t>
            </a:r>
          </a:p>
          <a:p>
            <a:pPr lvl="1">
              <a:lnSpc>
                <a:spcPct val="90000"/>
              </a:lnSpc>
            </a:pPr>
            <a:r>
              <a:rPr lang="en-US" i="1" dirty="0"/>
              <a:t>“What changes have you made in your life?”</a:t>
            </a:r>
          </a:p>
          <a:p>
            <a:pPr lvl="1">
              <a:lnSpc>
                <a:spcPct val="90000"/>
              </a:lnSpc>
            </a:pPr>
            <a:r>
              <a:rPr lang="en-US" i="1" dirty="0"/>
              <a:t>“How did you accomplish that change?” </a:t>
            </a:r>
          </a:p>
          <a:p>
            <a:pPr eaLnBrk="1" hangingPunct="1">
              <a:lnSpc>
                <a:spcPct val="90000"/>
              </a:lnSpc>
            </a:pPr>
            <a:endParaRPr lang="en-US" sz="3600" dirty="0"/>
          </a:p>
        </p:txBody>
      </p:sp>
      <p:graphicFrame>
        <p:nvGraphicFramePr>
          <p:cNvPr id="5" name="Object 4"/>
          <p:cNvGraphicFramePr>
            <a:graphicFrameLocks noChangeAspect="1"/>
          </p:cNvGraphicFramePr>
          <p:nvPr>
            <p:extLst/>
          </p:nvPr>
        </p:nvGraphicFramePr>
        <p:xfrm>
          <a:off x="2904672" y="5220406"/>
          <a:ext cx="6010140" cy="802670"/>
        </p:xfrm>
        <a:graphic>
          <a:graphicData uri="http://schemas.openxmlformats.org/presentationml/2006/ole">
            <mc:AlternateContent xmlns:mc="http://schemas.openxmlformats.org/markup-compatibility/2006">
              <mc:Choice xmlns:v="urn:schemas-microsoft-com:vml" Requires="v">
                <p:oleObj spid="_x0000_s4129" name="Image" r:id="rId3" imgW="5409524" imgH="1269841" progId="">
                  <p:embed/>
                </p:oleObj>
              </mc:Choice>
              <mc:Fallback>
                <p:oleObj name="Image" r:id="rId3" imgW="5409524" imgH="1269841"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672" y="5220406"/>
                        <a:ext cx="6010140" cy="802670"/>
                      </a:xfrm>
                      <a:prstGeom prst="rect">
                        <a:avLst/>
                      </a:prstGeom>
                      <a:noFill/>
                      <a:extLst/>
                    </p:spPr>
                  </p:pic>
                </p:oleObj>
              </mc:Fallback>
            </mc:AlternateContent>
          </a:graphicData>
        </a:graphic>
      </p:graphicFrame>
    </p:spTree>
    <p:extLst>
      <p:ext uri="{BB962C8B-B14F-4D97-AF65-F5344CB8AC3E}">
        <p14:creationId xmlns:p14="http://schemas.microsoft.com/office/powerpoint/2010/main" val="779405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SBIRT BNI Steps</a:t>
            </a:r>
          </a:p>
        </p:txBody>
      </p:sp>
      <p:sp>
        <p:nvSpPr>
          <p:cNvPr id="3" name="Content Placeholder 2"/>
          <p:cNvSpPr>
            <a:spLocks noGrp="1"/>
          </p:cNvSpPr>
          <p:nvPr>
            <p:ph idx="1"/>
          </p:nvPr>
        </p:nvSpPr>
        <p:spPr/>
        <p:txBody>
          <a:bodyPr>
            <a:normAutofit fontScale="92500" lnSpcReduction="20000"/>
          </a:bodyPr>
          <a:lstStyle/>
          <a:p>
            <a:r>
              <a:rPr lang="en-US" dirty="0"/>
              <a:t>Ask single item question</a:t>
            </a:r>
          </a:p>
          <a:p>
            <a:pPr lvl="1"/>
            <a:r>
              <a:rPr lang="en-US" dirty="0"/>
              <a:t>Assessment if needed (AUDIT, CAGE, </a:t>
            </a:r>
            <a:r>
              <a:rPr lang="en-US" dirty="0" err="1"/>
              <a:t>etc</a:t>
            </a:r>
            <a:r>
              <a:rPr lang="en-US"/>
              <a:t>…)</a:t>
            </a:r>
            <a:endParaRPr lang="en-US" dirty="0"/>
          </a:p>
          <a:p>
            <a:r>
              <a:rPr lang="en-US" dirty="0"/>
              <a:t>Ask for permission to provide information</a:t>
            </a:r>
          </a:p>
          <a:p>
            <a:r>
              <a:rPr lang="en-US" dirty="0"/>
              <a:t>Reflect on their reaction to the information you provide them</a:t>
            </a:r>
          </a:p>
          <a:p>
            <a:r>
              <a:rPr lang="en-US" dirty="0"/>
              <a:t>Use positive affirmation</a:t>
            </a:r>
          </a:p>
          <a:p>
            <a:r>
              <a:rPr lang="en-US" dirty="0"/>
              <a:t>Ask if they are ready to make a change -&gt;If so gauge with Readiness Ruler.</a:t>
            </a:r>
          </a:p>
          <a:p>
            <a:r>
              <a:rPr lang="en-US" dirty="0"/>
              <a:t>Once answer is given ask “Why not (lower number)….?</a:t>
            </a:r>
          </a:p>
          <a:p>
            <a:r>
              <a:rPr lang="en-US" dirty="0"/>
              <a:t>Reflect on their response</a:t>
            </a:r>
          </a:p>
          <a:p>
            <a:r>
              <a:rPr lang="en-US" dirty="0"/>
              <a:t>Summarize the interview-&gt; “Do you have any other questions? Did I miss anything?</a:t>
            </a:r>
          </a:p>
          <a:p>
            <a:r>
              <a:rPr lang="en-US" dirty="0"/>
              <a:t>Make referral if necessary</a:t>
            </a:r>
          </a:p>
          <a:p>
            <a:endParaRPr lang="en-US" dirty="0"/>
          </a:p>
        </p:txBody>
      </p:sp>
    </p:spTree>
    <p:extLst>
      <p:ext uri="{BB962C8B-B14F-4D97-AF65-F5344CB8AC3E}">
        <p14:creationId xmlns:p14="http://schemas.microsoft.com/office/powerpoint/2010/main" val="315548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5" y="1881605"/>
            <a:ext cx="9741167" cy="3797300"/>
          </a:xfrm>
        </p:spPr>
        <p:txBody>
          <a:bodyPr>
            <a:normAutofit/>
          </a:bodyPr>
          <a:lstStyle/>
          <a:p>
            <a:r>
              <a:rPr lang="en-US" sz="2400" u="sng" dirty="0"/>
              <a:t>Patient</a:t>
            </a:r>
            <a:r>
              <a:rPr lang="en-US" sz="2400" dirty="0"/>
              <a:t>-centered</a:t>
            </a:r>
          </a:p>
          <a:p>
            <a:r>
              <a:rPr lang="en-US" sz="2400" u="sng" dirty="0"/>
              <a:t>Goal</a:t>
            </a:r>
            <a:r>
              <a:rPr lang="en-US" sz="2400" dirty="0"/>
              <a:t>-directed (behavior change)</a:t>
            </a:r>
          </a:p>
          <a:p>
            <a:r>
              <a:rPr lang="en-US" sz="2400" dirty="0"/>
              <a:t>Helps to resolve </a:t>
            </a:r>
            <a:r>
              <a:rPr lang="en-US" sz="2400" u="sng" dirty="0"/>
              <a:t>ambivalence</a:t>
            </a:r>
          </a:p>
          <a:p>
            <a:pPr marL="0" indent="0">
              <a:buNone/>
            </a:pPr>
            <a:endParaRPr lang="en-US" sz="600" dirty="0"/>
          </a:p>
          <a:p>
            <a:pPr marL="0" indent="0">
              <a:buNone/>
            </a:pPr>
            <a:r>
              <a:rPr lang="en-US" sz="2400" dirty="0"/>
              <a:t>								</a:t>
            </a:r>
            <a:r>
              <a:rPr lang="en-US" sz="3000" b="1" dirty="0"/>
              <a:t>A-C-E</a:t>
            </a:r>
          </a:p>
          <a:p>
            <a:r>
              <a:rPr lang="en-US" sz="2400" dirty="0"/>
              <a:t>Affirms patient’s </a:t>
            </a:r>
            <a:r>
              <a:rPr lang="en-US" sz="2400" u="sng" dirty="0"/>
              <a:t>autonomy</a:t>
            </a:r>
          </a:p>
          <a:p>
            <a:r>
              <a:rPr lang="en-US" sz="2400" u="sng" dirty="0"/>
              <a:t>Collaboration</a:t>
            </a:r>
            <a:r>
              <a:rPr lang="en-US" sz="2400" dirty="0"/>
              <a:t> between patient and provider </a:t>
            </a:r>
          </a:p>
          <a:p>
            <a:r>
              <a:rPr lang="en-US" sz="2400" u="sng" dirty="0"/>
              <a:t>Evokes</a:t>
            </a:r>
            <a:r>
              <a:rPr lang="en-US" sz="2400" dirty="0"/>
              <a:t> patient’s own motivation and reasons for change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46" y="2266615"/>
            <a:ext cx="3105353" cy="2066471"/>
          </a:xfrm>
          <a:prstGeom prst="rect">
            <a:avLst/>
          </a:prstGeom>
        </p:spPr>
      </p:pic>
      <p:sp>
        <p:nvSpPr>
          <p:cNvPr id="7" name="Title 1"/>
          <p:cNvSpPr txBox="1">
            <a:spLocks/>
          </p:cNvSpPr>
          <p:nvPr/>
        </p:nvSpPr>
        <p:spPr bwMode="gray">
          <a:xfrm>
            <a:off x="0" y="0"/>
            <a:ext cx="12192000" cy="1087655"/>
          </a:xfrm>
          <a:prstGeom prst="rect">
            <a:avLst/>
          </a:prstGeom>
          <a:solidFill>
            <a:schemeClr val="accent6">
              <a:lumMod val="20000"/>
              <a:lumOff val="80000"/>
            </a:schemeClr>
          </a:solidFill>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rPr>
              <a:t>Motivational Interviewing (MI): A Review</a:t>
            </a:r>
          </a:p>
        </p:txBody>
      </p:sp>
    </p:spTree>
    <p:extLst>
      <p:ext uri="{BB962C8B-B14F-4D97-AF65-F5344CB8AC3E}">
        <p14:creationId xmlns:p14="http://schemas.microsoft.com/office/powerpoint/2010/main" val="3601648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66273"/>
          </a:xfrm>
          <a:solidFill>
            <a:schemeClr val="accent6">
              <a:lumMod val="20000"/>
              <a:lumOff val="80000"/>
            </a:schemeClr>
          </a:solidFill>
        </p:spPr>
        <p:txBody>
          <a:bodyPr/>
          <a:lstStyle/>
          <a:p>
            <a:pPr algn="ctr"/>
            <a:r>
              <a:rPr lang="en-US" dirty="0"/>
              <a:t>Key MI Communication Skills: O.A.R.S.</a:t>
            </a:r>
          </a:p>
        </p:txBody>
      </p:sp>
      <p:graphicFrame>
        <p:nvGraphicFramePr>
          <p:cNvPr id="5" name="Content Placeholder 4"/>
          <p:cNvGraphicFramePr>
            <a:graphicFrameLocks noGrp="1"/>
          </p:cNvGraphicFramePr>
          <p:nvPr>
            <p:ph idx="1"/>
            <p:extLst/>
          </p:nvPr>
        </p:nvGraphicFramePr>
        <p:xfrm>
          <a:off x="2781701" y="2752824"/>
          <a:ext cx="9030042" cy="2963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moteparkwatersportscentre.com/wp-content/themes/mpwsc/imgs/activities/rowing/rowing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538" y="1232036"/>
            <a:ext cx="2841192" cy="179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71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graphicEl>
                                              <a:dgm id="{1C53D756-2BC8-481A-B010-7E3D37A5C7D8}"/>
                                            </p:graphicEl>
                                          </p:spTgt>
                                        </p:tgtEl>
                                        <p:attrNameLst>
                                          <p:attrName>style.visibility</p:attrName>
                                        </p:attrNameLst>
                                      </p:cBhvr>
                                      <p:to>
                                        <p:strVal val="visible"/>
                                      </p:to>
                                    </p:set>
                                    <p:animEffect transition="in" filter="fade">
                                      <p:cBhvr>
                                        <p:cTn id="7" dur="1000"/>
                                        <p:tgtEl>
                                          <p:spTgt spid="5">
                                            <p:graphicEl>
                                              <a:dgm id="{1C53D756-2BC8-481A-B010-7E3D37A5C7D8}"/>
                                            </p:graphicEl>
                                          </p:spTgt>
                                        </p:tgtEl>
                                      </p:cBhvr>
                                    </p:animEffect>
                                    <p:anim calcmode="lin" valueType="num">
                                      <p:cBhvr>
                                        <p:cTn id="8" dur="1000" fill="hold"/>
                                        <p:tgtEl>
                                          <p:spTgt spid="5">
                                            <p:graphicEl>
                                              <a:dgm id="{1C53D756-2BC8-481A-B010-7E3D37A5C7D8}"/>
                                            </p:graphicEl>
                                          </p:spTgt>
                                        </p:tgtEl>
                                        <p:attrNameLst>
                                          <p:attrName>ppt_x</p:attrName>
                                        </p:attrNameLst>
                                      </p:cBhvr>
                                      <p:tavLst>
                                        <p:tav tm="0">
                                          <p:val>
                                            <p:strVal val="#ppt_x"/>
                                          </p:val>
                                        </p:tav>
                                        <p:tav tm="100000">
                                          <p:val>
                                            <p:strVal val="#ppt_x"/>
                                          </p:val>
                                        </p:tav>
                                      </p:tavLst>
                                    </p:anim>
                                    <p:anim calcmode="lin" valueType="num">
                                      <p:cBhvr>
                                        <p:cTn id="9" dur="1000" fill="hold"/>
                                        <p:tgtEl>
                                          <p:spTgt spid="5">
                                            <p:graphicEl>
                                              <a:dgm id="{1C53D756-2BC8-481A-B010-7E3D37A5C7D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graphicEl>
                                              <a:dgm id="{7CB2FCA9-1529-4A6A-9F8E-E31C69400A61}"/>
                                            </p:graphicEl>
                                          </p:spTgt>
                                        </p:tgtEl>
                                        <p:attrNameLst>
                                          <p:attrName>style.visibility</p:attrName>
                                        </p:attrNameLst>
                                      </p:cBhvr>
                                      <p:to>
                                        <p:strVal val="visible"/>
                                      </p:to>
                                    </p:set>
                                    <p:animEffect transition="in" filter="fade">
                                      <p:cBhvr>
                                        <p:cTn id="14" dur="1000"/>
                                        <p:tgtEl>
                                          <p:spTgt spid="5">
                                            <p:graphicEl>
                                              <a:dgm id="{7CB2FCA9-1529-4A6A-9F8E-E31C69400A61}"/>
                                            </p:graphicEl>
                                          </p:spTgt>
                                        </p:tgtEl>
                                      </p:cBhvr>
                                    </p:animEffect>
                                    <p:anim calcmode="lin" valueType="num">
                                      <p:cBhvr>
                                        <p:cTn id="15" dur="1000" fill="hold"/>
                                        <p:tgtEl>
                                          <p:spTgt spid="5">
                                            <p:graphicEl>
                                              <a:dgm id="{7CB2FCA9-1529-4A6A-9F8E-E31C69400A61}"/>
                                            </p:graphicEl>
                                          </p:spTgt>
                                        </p:tgtEl>
                                        <p:attrNameLst>
                                          <p:attrName>ppt_x</p:attrName>
                                        </p:attrNameLst>
                                      </p:cBhvr>
                                      <p:tavLst>
                                        <p:tav tm="0">
                                          <p:val>
                                            <p:strVal val="#ppt_x"/>
                                          </p:val>
                                        </p:tav>
                                        <p:tav tm="100000">
                                          <p:val>
                                            <p:strVal val="#ppt_x"/>
                                          </p:val>
                                        </p:tav>
                                      </p:tavLst>
                                    </p:anim>
                                    <p:anim calcmode="lin" valueType="num">
                                      <p:cBhvr>
                                        <p:cTn id="16" dur="1000" fill="hold"/>
                                        <p:tgtEl>
                                          <p:spTgt spid="5">
                                            <p:graphicEl>
                                              <a:dgm id="{7CB2FCA9-1529-4A6A-9F8E-E31C69400A6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graphicEl>
                                              <a:dgm id="{ABCA13CD-A5ED-4446-9FE5-B55D4BCDB3DC}"/>
                                            </p:graphicEl>
                                          </p:spTgt>
                                        </p:tgtEl>
                                        <p:attrNameLst>
                                          <p:attrName>style.visibility</p:attrName>
                                        </p:attrNameLst>
                                      </p:cBhvr>
                                      <p:to>
                                        <p:strVal val="visible"/>
                                      </p:to>
                                    </p:set>
                                    <p:animEffect transition="in" filter="fade">
                                      <p:cBhvr>
                                        <p:cTn id="21" dur="1000"/>
                                        <p:tgtEl>
                                          <p:spTgt spid="5">
                                            <p:graphicEl>
                                              <a:dgm id="{ABCA13CD-A5ED-4446-9FE5-B55D4BCDB3DC}"/>
                                            </p:graphicEl>
                                          </p:spTgt>
                                        </p:tgtEl>
                                      </p:cBhvr>
                                    </p:animEffect>
                                    <p:anim calcmode="lin" valueType="num">
                                      <p:cBhvr>
                                        <p:cTn id="22" dur="1000" fill="hold"/>
                                        <p:tgtEl>
                                          <p:spTgt spid="5">
                                            <p:graphicEl>
                                              <a:dgm id="{ABCA13CD-A5ED-4446-9FE5-B55D4BCDB3DC}"/>
                                            </p:graphicEl>
                                          </p:spTgt>
                                        </p:tgtEl>
                                        <p:attrNameLst>
                                          <p:attrName>ppt_x</p:attrName>
                                        </p:attrNameLst>
                                      </p:cBhvr>
                                      <p:tavLst>
                                        <p:tav tm="0">
                                          <p:val>
                                            <p:strVal val="#ppt_x"/>
                                          </p:val>
                                        </p:tav>
                                        <p:tav tm="100000">
                                          <p:val>
                                            <p:strVal val="#ppt_x"/>
                                          </p:val>
                                        </p:tav>
                                      </p:tavLst>
                                    </p:anim>
                                    <p:anim calcmode="lin" valueType="num">
                                      <p:cBhvr>
                                        <p:cTn id="23" dur="1000" fill="hold"/>
                                        <p:tgtEl>
                                          <p:spTgt spid="5">
                                            <p:graphicEl>
                                              <a:dgm id="{ABCA13CD-A5ED-4446-9FE5-B55D4BCDB3D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graphicEl>
                                              <a:dgm id="{A94C181B-A28B-4902-951D-290AF604420A}"/>
                                            </p:graphicEl>
                                          </p:spTgt>
                                        </p:tgtEl>
                                        <p:attrNameLst>
                                          <p:attrName>style.visibility</p:attrName>
                                        </p:attrNameLst>
                                      </p:cBhvr>
                                      <p:to>
                                        <p:strVal val="visible"/>
                                      </p:to>
                                    </p:set>
                                    <p:animEffect transition="in" filter="fade">
                                      <p:cBhvr>
                                        <p:cTn id="28" dur="1000"/>
                                        <p:tgtEl>
                                          <p:spTgt spid="5">
                                            <p:graphicEl>
                                              <a:dgm id="{A94C181B-A28B-4902-951D-290AF604420A}"/>
                                            </p:graphicEl>
                                          </p:spTgt>
                                        </p:tgtEl>
                                      </p:cBhvr>
                                    </p:animEffect>
                                    <p:anim calcmode="lin" valueType="num">
                                      <p:cBhvr>
                                        <p:cTn id="29" dur="1000" fill="hold"/>
                                        <p:tgtEl>
                                          <p:spTgt spid="5">
                                            <p:graphicEl>
                                              <a:dgm id="{A94C181B-A28B-4902-951D-290AF604420A}"/>
                                            </p:graphicEl>
                                          </p:spTgt>
                                        </p:tgtEl>
                                        <p:attrNameLst>
                                          <p:attrName>ppt_x</p:attrName>
                                        </p:attrNameLst>
                                      </p:cBhvr>
                                      <p:tavLst>
                                        <p:tav tm="0">
                                          <p:val>
                                            <p:strVal val="#ppt_x"/>
                                          </p:val>
                                        </p:tav>
                                        <p:tav tm="100000">
                                          <p:val>
                                            <p:strVal val="#ppt_x"/>
                                          </p:val>
                                        </p:tav>
                                      </p:tavLst>
                                    </p:anim>
                                    <p:anim calcmode="lin" valueType="num">
                                      <p:cBhvr>
                                        <p:cTn id="30" dur="1000" fill="hold"/>
                                        <p:tgtEl>
                                          <p:spTgt spid="5">
                                            <p:graphicEl>
                                              <a:dgm id="{A94C181B-A28B-4902-951D-290AF604420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63633" cy="1278194"/>
          </a:xfrm>
          <a:solidFill>
            <a:schemeClr val="accent6">
              <a:lumMod val="20000"/>
              <a:lumOff val="80000"/>
            </a:schemeClr>
          </a:solidFill>
        </p:spPr>
        <p:txBody>
          <a:bodyPr/>
          <a:lstStyle/>
          <a:p>
            <a:pPr algn="ctr"/>
            <a:r>
              <a:rPr lang="en-US" dirty="0"/>
              <a:t>Change Talk</a:t>
            </a:r>
          </a:p>
        </p:txBody>
      </p:sp>
      <p:sp>
        <p:nvSpPr>
          <p:cNvPr id="3" name="Content Placeholder 2"/>
          <p:cNvSpPr>
            <a:spLocks noGrp="1"/>
          </p:cNvSpPr>
          <p:nvPr>
            <p:ph sz="half" idx="1"/>
          </p:nvPr>
        </p:nvSpPr>
        <p:spPr>
          <a:xfrm>
            <a:off x="311488" y="1737910"/>
            <a:ext cx="4825158" cy="3416301"/>
          </a:xfrm>
        </p:spPr>
        <p:txBody>
          <a:bodyPr>
            <a:normAutofit/>
          </a:bodyPr>
          <a:lstStyle/>
          <a:p>
            <a:r>
              <a:rPr lang="en-US" dirty="0"/>
              <a:t>Statements about change</a:t>
            </a:r>
          </a:p>
          <a:p>
            <a:r>
              <a:rPr lang="en-US" dirty="0"/>
              <a:t>Linked to a specific behavior</a:t>
            </a:r>
          </a:p>
          <a:p>
            <a:r>
              <a:rPr lang="en-US" dirty="0"/>
              <a:t>Typically comes from patient</a:t>
            </a:r>
          </a:p>
          <a:p>
            <a:r>
              <a:rPr lang="en-US" dirty="0"/>
              <a:t>Phrased in the present tense</a:t>
            </a:r>
          </a:p>
        </p:txBody>
      </p:sp>
      <p:graphicFrame>
        <p:nvGraphicFramePr>
          <p:cNvPr id="5" name="Content Placeholder 4"/>
          <p:cNvGraphicFramePr>
            <a:graphicFrameLocks noGrp="1"/>
          </p:cNvGraphicFramePr>
          <p:nvPr>
            <p:ph sz="half" idx="2"/>
            <p:extLst/>
          </p:nvPr>
        </p:nvGraphicFramePr>
        <p:xfrm>
          <a:off x="5136646" y="2835077"/>
          <a:ext cx="6037715"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381000" y="6251377"/>
            <a:ext cx="8458200" cy="307777"/>
          </a:xfrm>
          <a:prstGeom prst="rect">
            <a:avLst/>
          </a:prstGeom>
          <a:noFill/>
        </p:spPr>
        <p:txBody>
          <a:bodyPr wrap="square" rtlCol="0">
            <a:spAutoFit/>
          </a:bodyPr>
          <a:lstStyle/>
          <a:p>
            <a:r>
              <a:rPr lang="en-US" sz="1400" dirty="0">
                <a:solidFill>
                  <a:prstClr val="black"/>
                </a:solidFill>
              </a:rPr>
              <a:t>Source: </a:t>
            </a:r>
            <a:r>
              <a:rPr lang="en-US" sz="1400" dirty="0" err="1">
                <a:solidFill>
                  <a:prstClr val="black"/>
                </a:solidFill>
              </a:rPr>
              <a:t>Rosengren</a:t>
            </a:r>
            <a:r>
              <a:rPr lang="en-US" sz="1400" dirty="0">
                <a:solidFill>
                  <a:prstClr val="black"/>
                </a:solidFill>
              </a:rPr>
              <a:t>, 2009.  </a:t>
            </a:r>
          </a:p>
        </p:txBody>
      </p:sp>
    </p:spTree>
    <p:extLst>
      <p:ext uri="{BB962C8B-B14F-4D97-AF65-F5344CB8AC3E}">
        <p14:creationId xmlns:p14="http://schemas.microsoft.com/office/powerpoint/2010/main" val="2626225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37304"/>
          </a:xfrm>
          <a:solidFill>
            <a:schemeClr val="accent6">
              <a:lumMod val="20000"/>
              <a:lumOff val="80000"/>
            </a:schemeClr>
          </a:solidFill>
        </p:spPr>
        <p:txBody>
          <a:bodyPr/>
          <a:lstStyle/>
          <a:p>
            <a:pPr algn="ctr"/>
            <a:r>
              <a:rPr lang="en-US" dirty="0"/>
              <a:t>What is Pushback?</a:t>
            </a:r>
          </a:p>
        </p:txBody>
      </p:sp>
      <p:sp>
        <p:nvSpPr>
          <p:cNvPr id="3" name="Content Placeholder 2"/>
          <p:cNvSpPr>
            <a:spLocks noGrp="1"/>
          </p:cNvSpPr>
          <p:nvPr>
            <p:ph idx="1"/>
          </p:nvPr>
        </p:nvSpPr>
        <p:spPr>
          <a:xfrm>
            <a:off x="3912711" y="2111887"/>
            <a:ext cx="8001000" cy="3416300"/>
          </a:xfrm>
        </p:spPr>
        <p:txBody>
          <a:bodyPr>
            <a:normAutofit/>
          </a:bodyPr>
          <a:lstStyle/>
          <a:p>
            <a:r>
              <a:rPr lang="en-US" sz="2400" dirty="0"/>
              <a:t>Absence of collaboration between two people</a:t>
            </a:r>
          </a:p>
          <a:p>
            <a:r>
              <a:rPr lang="en-US" sz="2400" dirty="0"/>
              <a:t>Normal part of adolescence and change process</a:t>
            </a:r>
          </a:p>
          <a:p>
            <a:r>
              <a:rPr lang="en-US" sz="2400" dirty="0"/>
              <a:t>Product of interpersonal dynamics</a:t>
            </a:r>
          </a:p>
          <a:p>
            <a:r>
              <a:rPr lang="en-US" sz="2400" dirty="0"/>
              <a:t>Cue to try something different (reflections)</a:t>
            </a:r>
          </a:p>
          <a:p>
            <a:r>
              <a:rPr lang="en-US" sz="2400" dirty="0"/>
              <a:t>Less resistance</a:t>
            </a:r>
            <a:r>
              <a:rPr lang="en-US" sz="2400" dirty="0">
                <a:sym typeface="Wingdings" pitchFamily="2" charset="2"/>
              </a:rPr>
              <a:t> </a:t>
            </a:r>
            <a:r>
              <a:rPr lang="en-US" sz="2400" dirty="0"/>
              <a:t> more likely to change</a:t>
            </a:r>
          </a:p>
          <a:p>
            <a:pPr marL="0" indent="0">
              <a:buNone/>
            </a:pPr>
            <a:endParaRPr lang="en-US" sz="1100" dirty="0"/>
          </a:p>
          <a:p>
            <a:pPr marL="0" indent="0">
              <a:buNone/>
            </a:pPr>
            <a:r>
              <a:rPr lang="en-US" sz="2400" b="1" dirty="0"/>
              <a:t>GOAL: Not to eliminate pushback, but to </a:t>
            </a:r>
            <a:r>
              <a:rPr lang="en-US" sz="2400" b="1" i="1" u="sng" dirty="0"/>
              <a:t>minimize it</a:t>
            </a:r>
            <a:r>
              <a:rPr lang="en-US" sz="2400" b="1" dirty="0"/>
              <a:t>.</a:t>
            </a:r>
          </a:p>
          <a:p>
            <a:pPr marL="0" indent="0">
              <a:buNone/>
            </a:pPr>
            <a:endParaRPr lang="en-US" sz="2400" dirty="0"/>
          </a:p>
        </p:txBody>
      </p:sp>
      <p:pic>
        <p:nvPicPr>
          <p:cNvPr id="4" name="Picture 3" descr="C:\Users\jmasdea\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85" y="2603500"/>
            <a:ext cx="3196872" cy="185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02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87" y="705356"/>
            <a:ext cx="10972800" cy="521696"/>
          </a:xfrm>
        </p:spPr>
        <p:txBody>
          <a:bodyPr>
            <a:normAutofit fontScale="90000"/>
          </a:bodyPr>
          <a:lstStyle/>
          <a:p>
            <a:r>
              <a:rPr dirty="0"/>
              <a:t>Q4: How confident are you in your current ability to provide brief counseling or guidance with adolescent patients about substance use and abuse disorders?</a:t>
            </a:r>
          </a:p>
        </p:txBody>
      </p:sp>
      <p:pic>
        <p:nvPicPr>
          <p:cNvPr id="4" name="Picture 3" descr="chart1634180690.png"/>
          <p:cNvPicPr>
            <a:picLocks noChangeAspect="1"/>
          </p:cNvPicPr>
          <p:nvPr/>
        </p:nvPicPr>
        <p:blipFill>
          <a:blip r:embed="rId2"/>
          <a:stretch>
            <a:fillRect/>
          </a:stretch>
        </p:blipFill>
        <p:spPr>
          <a:xfrm>
            <a:off x="894437" y="2058311"/>
            <a:ext cx="7184571" cy="4475237"/>
          </a:xfrm>
          <a:prstGeom prst="rect">
            <a:avLst/>
          </a:prstGeom>
        </p:spPr>
      </p:pic>
      <p:pic>
        <p:nvPicPr>
          <p:cNvPr id="5" name="Picture 4" descr="table1634180690.png"/>
          <p:cNvPicPr>
            <a:picLocks noChangeAspect="1"/>
          </p:cNvPicPr>
          <p:nvPr/>
        </p:nvPicPr>
        <p:blipFill>
          <a:blip r:embed="rId3"/>
          <a:stretch>
            <a:fillRect/>
          </a:stretch>
        </p:blipFill>
        <p:spPr>
          <a:xfrm>
            <a:off x="6288189" y="2404775"/>
            <a:ext cx="5524478" cy="1618281"/>
          </a:xfrm>
          <a:prstGeom prst="rect">
            <a:avLst/>
          </a:prstGeom>
        </p:spPr>
      </p:pic>
    </p:spTree>
    <p:extLst>
      <p:ext uri="{BB962C8B-B14F-4D97-AF65-F5344CB8AC3E}">
        <p14:creationId xmlns:p14="http://schemas.microsoft.com/office/powerpoint/2010/main" val="8687317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73394"/>
          </a:xfrm>
          <a:solidFill>
            <a:schemeClr val="accent6">
              <a:lumMod val="20000"/>
              <a:lumOff val="80000"/>
            </a:schemeClr>
          </a:solidFill>
        </p:spPr>
        <p:txBody>
          <a:bodyPr/>
          <a:lstStyle/>
          <a:p>
            <a:pPr algn="ctr"/>
            <a:r>
              <a:rPr lang="en-US" dirty="0"/>
              <a:t>Tips to Decrease Patient Pushback</a:t>
            </a:r>
          </a:p>
        </p:txBody>
      </p:sp>
      <p:sp>
        <p:nvSpPr>
          <p:cNvPr id="7" name="Content Placeholder 6"/>
          <p:cNvSpPr>
            <a:spLocks noGrp="1"/>
          </p:cNvSpPr>
          <p:nvPr>
            <p:ph sz="half" idx="1"/>
          </p:nvPr>
        </p:nvSpPr>
        <p:spPr>
          <a:xfrm>
            <a:off x="1697133" y="1611320"/>
            <a:ext cx="8985090" cy="3748314"/>
          </a:xfrm>
        </p:spPr>
        <p:txBody>
          <a:bodyPr>
            <a:normAutofit/>
          </a:bodyPr>
          <a:lstStyle/>
          <a:p>
            <a:pPr marL="457200" indent="-457200">
              <a:buFont typeface="+mj-lt"/>
              <a:buAutoNum type="arabicPeriod"/>
            </a:pPr>
            <a:r>
              <a:rPr lang="en-US" sz="2400" dirty="0"/>
              <a:t>Don’t try to convince them that they have a problem.</a:t>
            </a:r>
          </a:p>
          <a:p>
            <a:pPr marL="457200" indent="-457200">
              <a:buFont typeface="+mj-lt"/>
              <a:buAutoNum type="arabicPeriod"/>
            </a:pPr>
            <a:r>
              <a:rPr lang="en-US" sz="2400" dirty="0"/>
              <a:t>Don’t argue about the benefits of change.</a:t>
            </a:r>
          </a:p>
          <a:p>
            <a:pPr marL="457200" indent="-457200">
              <a:buFont typeface="+mj-lt"/>
              <a:buAutoNum type="arabicPeriod"/>
            </a:pPr>
            <a:r>
              <a:rPr lang="en-US" sz="2400" dirty="0"/>
              <a:t>Don’t tell them </a:t>
            </a:r>
            <a:r>
              <a:rPr lang="en-US" sz="2400" i="1" dirty="0"/>
              <a:t>how</a:t>
            </a:r>
            <a:r>
              <a:rPr lang="en-US" sz="2400" dirty="0"/>
              <a:t> they should change.</a:t>
            </a:r>
          </a:p>
          <a:p>
            <a:pPr marL="457200" indent="-457200">
              <a:buFont typeface="+mj-lt"/>
              <a:buAutoNum type="arabicPeriod"/>
            </a:pPr>
            <a:r>
              <a:rPr lang="en-US" sz="2400" dirty="0"/>
              <a:t>Don’t warn them of the consequences of not changing.</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69509" y="3874063"/>
            <a:ext cx="4699795" cy="2123496"/>
          </a:xfrm>
        </p:spPr>
      </p:pic>
    </p:spTree>
    <p:extLst>
      <p:ext uri="{BB962C8B-B14F-4D97-AF65-F5344CB8AC3E}">
        <p14:creationId xmlns:p14="http://schemas.microsoft.com/office/powerpoint/2010/main" val="1772200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Integration Discussion 1</a:t>
            </a:r>
            <a:endParaRPr lang="en-US" dirty="0"/>
          </a:p>
        </p:txBody>
      </p:sp>
      <p:sp>
        <p:nvSpPr>
          <p:cNvPr id="3" name="Content Placeholder 2"/>
          <p:cNvSpPr>
            <a:spLocks noGrp="1"/>
          </p:cNvSpPr>
          <p:nvPr>
            <p:ph idx="1"/>
          </p:nvPr>
        </p:nvSpPr>
        <p:spPr>
          <a:xfrm>
            <a:off x="838200" y="1825625"/>
            <a:ext cx="5008418" cy="4351338"/>
          </a:xfrm>
        </p:spPr>
        <p:txBody>
          <a:bodyPr/>
          <a:lstStyle/>
          <a:p>
            <a:r>
              <a:rPr lang="en-US" dirty="0" smtClean="0"/>
              <a:t>Who does the screening?</a:t>
            </a:r>
          </a:p>
          <a:p>
            <a:endParaRPr lang="en-US" dirty="0"/>
          </a:p>
          <a:p>
            <a:r>
              <a:rPr lang="en-US" dirty="0" smtClean="0"/>
              <a:t>How is it administered?</a:t>
            </a:r>
            <a:endParaRPr lang="en-US" dirty="0"/>
          </a:p>
        </p:txBody>
      </p:sp>
    </p:spTree>
    <p:extLst>
      <p:ext uri="{BB962C8B-B14F-4D97-AF65-F5344CB8AC3E}">
        <p14:creationId xmlns:p14="http://schemas.microsoft.com/office/powerpoint/2010/main" val="2639309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BNI in Action</a:t>
            </a:r>
          </a:p>
        </p:txBody>
      </p:sp>
      <p:sp>
        <p:nvSpPr>
          <p:cNvPr id="3" name="Content Placeholder 2"/>
          <p:cNvSpPr>
            <a:spLocks noGrp="1"/>
          </p:cNvSpPr>
          <p:nvPr>
            <p:ph sz="half" idx="1"/>
          </p:nvPr>
        </p:nvSpPr>
        <p:spPr/>
        <p:txBody>
          <a:bodyPr/>
          <a:lstStyle/>
          <a:p>
            <a:r>
              <a:rPr lang="en-US" dirty="0"/>
              <a:t>Breakout into groups to practice BNI </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31040" y="1825625"/>
            <a:ext cx="4863920" cy="4351338"/>
          </a:xfrm>
        </p:spPr>
      </p:pic>
    </p:spTree>
    <p:extLst>
      <p:ext uri="{BB962C8B-B14F-4D97-AF65-F5344CB8AC3E}">
        <p14:creationId xmlns:p14="http://schemas.microsoft.com/office/powerpoint/2010/main" val="3637035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Integration Discussion 2</a:t>
            </a:r>
            <a:endParaRPr lang="en-US" dirty="0"/>
          </a:p>
        </p:txBody>
      </p:sp>
      <p:sp>
        <p:nvSpPr>
          <p:cNvPr id="3" name="Content Placeholder 2"/>
          <p:cNvSpPr>
            <a:spLocks noGrp="1"/>
          </p:cNvSpPr>
          <p:nvPr>
            <p:ph idx="1"/>
          </p:nvPr>
        </p:nvSpPr>
        <p:spPr/>
        <p:txBody>
          <a:bodyPr/>
          <a:lstStyle/>
          <a:p>
            <a:r>
              <a:rPr lang="en-US" dirty="0" smtClean="0"/>
              <a:t>Co-occurring mental health</a:t>
            </a:r>
            <a:endParaRPr lang="en-US" dirty="0"/>
          </a:p>
        </p:txBody>
      </p:sp>
    </p:spTree>
    <p:extLst>
      <p:ext uri="{BB962C8B-B14F-4D97-AF65-F5344CB8AC3E}">
        <p14:creationId xmlns:p14="http://schemas.microsoft.com/office/powerpoint/2010/main" val="21958174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536"/>
            <a:ext cx="8229600" cy="4525963"/>
          </a:xfrm>
        </p:spPr>
        <p:txBody>
          <a:bodyPr>
            <a:normAutofit/>
          </a:bodyPr>
          <a:lstStyle/>
          <a:p>
            <a:r>
              <a:rPr lang="en-US" dirty="0"/>
              <a:t>Of individuals with a MH disorder: </a:t>
            </a:r>
          </a:p>
          <a:p>
            <a:pPr lvl="1"/>
            <a:r>
              <a:rPr lang="en-US" b="1" dirty="0"/>
              <a:t>1/3</a:t>
            </a:r>
            <a:r>
              <a:rPr lang="en-US" dirty="0"/>
              <a:t> </a:t>
            </a:r>
            <a:r>
              <a:rPr lang="en-US" b="1" dirty="0"/>
              <a:t>will experience unhealthy substance use </a:t>
            </a:r>
            <a:r>
              <a:rPr lang="en-US" dirty="0"/>
              <a:t>at some point</a:t>
            </a:r>
            <a:r>
              <a:rPr lang="en-US" baseline="30000" dirty="0"/>
              <a:t>1</a:t>
            </a:r>
            <a:r>
              <a:rPr lang="en-US" dirty="0"/>
              <a:t> </a:t>
            </a:r>
          </a:p>
          <a:p>
            <a:r>
              <a:rPr lang="en-US" dirty="0"/>
              <a:t>Of those with severe mental illness:</a:t>
            </a:r>
          </a:p>
          <a:p>
            <a:pPr lvl="1"/>
            <a:r>
              <a:rPr lang="en-US" dirty="0"/>
              <a:t> </a:t>
            </a:r>
            <a:r>
              <a:rPr lang="en-US" b="1" dirty="0"/>
              <a:t>50% will develop a substance use disorder </a:t>
            </a:r>
            <a:r>
              <a:rPr lang="en-US" baseline="30000" dirty="0"/>
              <a:t>2-5</a:t>
            </a:r>
          </a:p>
          <a:p>
            <a:pPr marL="457200" lvl="1" indent="0">
              <a:buNone/>
            </a:pPr>
            <a:endParaRPr lang="en-US" baseline="30000" dirty="0"/>
          </a:p>
          <a:p>
            <a:pPr marL="457200" lvl="1" indent="0">
              <a:buNone/>
            </a:pPr>
            <a:endParaRPr lang="en-US" baseline="30000" dirty="0"/>
          </a:p>
          <a:p>
            <a:r>
              <a:rPr lang="en-US" dirty="0"/>
              <a:t>Of women with unhealthy substance use: </a:t>
            </a:r>
          </a:p>
          <a:p>
            <a:pPr lvl="1"/>
            <a:r>
              <a:rPr lang="en-US" b="1" dirty="0"/>
              <a:t>As many as 2/3 of women may have a MH disorder </a:t>
            </a:r>
            <a:r>
              <a:rPr lang="en-US" baseline="30000" dirty="0"/>
              <a:t>6</a:t>
            </a:r>
          </a:p>
        </p:txBody>
      </p:sp>
      <p:sp>
        <p:nvSpPr>
          <p:cNvPr id="4" name="Title 5"/>
          <p:cNvSpPr txBox="1">
            <a:spLocks/>
          </p:cNvSpPr>
          <p:nvPr/>
        </p:nvSpPr>
        <p:spPr>
          <a:xfrm>
            <a:off x="0" y="-1"/>
            <a:ext cx="12192000" cy="928469"/>
          </a:xfrm>
          <a:prstGeom prst="rect">
            <a:avLst/>
          </a:prstGeom>
          <a:solidFill>
            <a:schemeClr val="accent6">
              <a:lumMod val="20000"/>
              <a:lumOff val="8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Co-occurring Disorders</a:t>
            </a:r>
          </a:p>
        </p:txBody>
      </p:sp>
      <p:sp>
        <p:nvSpPr>
          <p:cNvPr id="7" name="TextBox 6"/>
          <p:cNvSpPr txBox="1"/>
          <p:nvPr/>
        </p:nvSpPr>
        <p:spPr>
          <a:xfrm>
            <a:off x="1828800" y="5257800"/>
            <a:ext cx="8382000" cy="1292662"/>
          </a:xfrm>
          <a:prstGeom prst="rect">
            <a:avLst/>
          </a:prstGeom>
          <a:noFill/>
        </p:spPr>
        <p:txBody>
          <a:bodyPr wrap="square" rtlCol="0">
            <a:spAutoFit/>
          </a:bodyPr>
          <a:lstStyle/>
          <a:p>
            <a:r>
              <a:rPr lang="en-US" dirty="0"/>
              <a:t>Adapted from: IHR Co-Occurrence of MH with Physical &amp; Sexual Abuse Fact Sheet. </a:t>
            </a:r>
          </a:p>
          <a:p>
            <a:endParaRPr lang="en-US" dirty="0"/>
          </a:p>
          <a:p>
            <a:pPr marL="342900" indent="-342900">
              <a:buAutoNum type="arabicPeriod"/>
            </a:pPr>
            <a:r>
              <a:rPr lang="en-US" sz="1400" dirty="0"/>
              <a:t>Sacks S et al. </a:t>
            </a:r>
            <a:r>
              <a:rPr lang="en-US" sz="1400" i="1" dirty="0"/>
              <a:t>Substance Use &amp; Misuse 1997. </a:t>
            </a:r>
            <a:r>
              <a:rPr lang="en-US" sz="1400" dirty="0"/>
              <a:t>2. Drake RE et al. </a:t>
            </a:r>
            <a:r>
              <a:rPr lang="en-US" sz="1400" i="1" dirty="0"/>
              <a:t>Psych Rehab Jour 2004</a:t>
            </a:r>
            <a:r>
              <a:rPr lang="en-US" sz="1400" dirty="0"/>
              <a:t>. 3. Barry KL et al. Schizophrenia Bull 1995. 4. Kessler RC et al. </a:t>
            </a:r>
            <a:r>
              <a:rPr lang="en-US" sz="1400" i="1" dirty="0"/>
              <a:t>Arch Gen Psych 1997. 5. </a:t>
            </a:r>
            <a:r>
              <a:rPr lang="en-US" sz="1400" i="1" dirty="0" err="1"/>
              <a:t>Mueser</a:t>
            </a:r>
            <a:r>
              <a:rPr lang="en-US" sz="1400" i="1" dirty="0"/>
              <a:t> KT et al. </a:t>
            </a:r>
            <a:r>
              <a:rPr lang="en-US" sz="1400" i="1" dirty="0" err="1"/>
              <a:t>Acta</a:t>
            </a:r>
            <a:r>
              <a:rPr lang="en-US" sz="1400" i="1" dirty="0"/>
              <a:t> </a:t>
            </a:r>
            <a:r>
              <a:rPr lang="en-US" sz="1400" dirty="0" err="1"/>
              <a:t>Psychiatrica</a:t>
            </a:r>
            <a:r>
              <a:rPr lang="en-US" sz="1400" dirty="0"/>
              <a:t> </a:t>
            </a:r>
            <a:r>
              <a:rPr lang="en-US" sz="1400" dirty="0" err="1"/>
              <a:t>Scandinavica</a:t>
            </a:r>
            <a:r>
              <a:rPr lang="en-US" sz="1400" dirty="0"/>
              <a:t> 1992. 6.  Alexander, M.J. </a:t>
            </a:r>
            <a:r>
              <a:rPr lang="en-US" sz="1400" i="1" dirty="0"/>
              <a:t>American Journal of Orthopsychiatry 1996. </a:t>
            </a:r>
          </a:p>
        </p:txBody>
      </p:sp>
    </p:spTree>
    <p:extLst>
      <p:ext uri="{BB962C8B-B14F-4D97-AF65-F5344CB8AC3E}">
        <p14:creationId xmlns:p14="http://schemas.microsoft.com/office/powerpoint/2010/main" val="950579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Co-occurring disorders in Adolescents</a:t>
            </a:r>
            <a:endParaRPr lang="en-US" dirty="0"/>
          </a:p>
        </p:txBody>
      </p:sp>
      <p:sp>
        <p:nvSpPr>
          <p:cNvPr id="3" name="Content Placeholder 2"/>
          <p:cNvSpPr>
            <a:spLocks noGrp="1"/>
          </p:cNvSpPr>
          <p:nvPr>
            <p:ph idx="1"/>
          </p:nvPr>
        </p:nvSpPr>
        <p:spPr/>
        <p:txBody>
          <a:bodyPr/>
          <a:lstStyle/>
          <a:p>
            <a:r>
              <a:rPr lang="en-US" dirty="0" smtClean="0"/>
              <a:t> </a:t>
            </a:r>
            <a:r>
              <a:rPr lang="en-US" dirty="0"/>
              <a:t>Adolescents with SED (serious emotional disturbance) are five times more likely to have an alcohol dependence problem than those without SED </a:t>
            </a:r>
            <a:endParaRPr lang="en-US" dirty="0" smtClean="0"/>
          </a:p>
          <a:p>
            <a:r>
              <a:rPr lang="en-US" dirty="0" smtClean="0"/>
              <a:t>43</a:t>
            </a:r>
            <a:r>
              <a:rPr lang="en-US" dirty="0"/>
              <a:t>% of youth receiving mental health (MH) treatment services have a COD </a:t>
            </a:r>
          </a:p>
          <a:p>
            <a:r>
              <a:rPr lang="en-US" dirty="0" smtClean="0"/>
              <a:t>90</a:t>
            </a:r>
            <a:r>
              <a:rPr lang="en-US" dirty="0"/>
              <a:t>% with COD had one mental disorder prior to the onset of an SUD </a:t>
            </a:r>
            <a:r>
              <a:rPr lang="en-US" dirty="0" smtClean="0"/>
              <a:t> </a:t>
            </a:r>
          </a:p>
          <a:p>
            <a:endParaRPr lang="en-US" dirty="0"/>
          </a:p>
          <a:p>
            <a:r>
              <a:rPr lang="en-US" dirty="0" smtClean="0"/>
              <a:t>Rates </a:t>
            </a:r>
            <a:r>
              <a:rPr lang="en-US" dirty="0"/>
              <a:t>of COD are approximately 50% for adolescents diagnosed with either a mental health disorder or SUD</a:t>
            </a:r>
          </a:p>
        </p:txBody>
      </p:sp>
    </p:spTree>
    <p:extLst>
      <p:ext uri="{BB962C8B-B14F-4D97-AF65-F5344CB8AC3E}">
        <p14:creationId xmlns:p14="http://schemas.microsoft.com/office/powerpoint/2010/main" val="2043543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Mood/Anxiety/ ADHD Disorders</a:t>
            </a:r>
            <a:endParaRPr lang="en-US" dirty="0"/>
          </a:p>
        </p:txBody>
      </p:sp>
      <p:sp>
        <p:nvSpPr>
          <p:cNvPr id="3" name="Content Placeholder 2"/>
          <p:cNvSpPr>
            <a:spLocks noGrp="1"/>
          </p:cNvSpPr>
          <p:nvPr>
            <p:ph idx="1"/>
          </p:nvPr>
        </p:nvSpPr>
        <p:spPr>
          <a:xfrm>
            <a:off x="268573" y="1480825"/>
            <a:ext cx="10515600" cy="4351338"/>
          </a:xfrm>
        </p:spPr>
        <p:txBody>
          <a:bodyPr/>
          <a:lstStyle/>
          <a:p>
            <a:r>
              <a:rPr lang="en-US" dirty="0"/>
              <a:t>More than 1 in 5 children/adolescents have a diagnosable mental health disorder </a:t>
            </a:r>
          </a:p>
          <a:p>
            <a:r>
              <a:rPr lang="en-US" dirty="0" smtClean="0"/>
              <a:t>Approximately </a:t>
            </a:r>
            <a:r>
              <a:rPr lang="en-US" dirty="0"/>
              <a:t>2.6 million (10%) of adolescents have experienced a Major Depressive Episode in the past </a:t>
            </a:r>
            <a:r>
              <a:rPr lang="en-US" dirty="0" smtClean="0"/>
              <a:t>year</a:t>
            </a:r>
          </a:p>
          <a:p>
            <a:r>
              <a:rPr lang="en-US" dirty="0" smtClean="0"/>
              <a:t>About </a:t>
            </a:r>
            <a:r>
              <a:rPr lang="en-US" dirty="0"/>
              <a:t>21% of children 9-17yo have mental </a:t>
            </a:r>
          </a:p>
          <a:p>
            <a:pPr marL="0" indent="0">
              <a:buNone/>
            </a:pPr>
            <a:r>
              <a:rPr lang="en-US" dirty="0" smtClean="0"/>
              <a:t>health </a:t>
            </a:r>
            <a:r>
              <a:rPr lang="en-US" dirty="0"/>
              <a:t>or substance use disorder with at least </a:t>
            </a:r>
            <a:endParaRPr lang="en-US" dirty="0" smtClean="0"/>
          </a:p>
          <a:p>
            <a:pPr marL="0" indent="0">
              <a:buNone/>
            </a:pPr>
            <a:r>
              <a:rPr lang="en-US" dirty="0" smtClean="0"/>
              <a:t>minimum </a:t>
            </a:r>
            <a:r>
              <a:rPr lang="en-US" dirty="0"/>
              <a:t>impairment</a:t>
            </a:r>
          </a:p>
          <a:p>
            <a:endParaRPr lang="en-US" dirty="0"/>
          </a:p>
        </p:txBody>
      </p:sp>
      <p:pic>
        <p:nvPicPr>
          <p:cNvPr id="4" name="Picture 3"/>
          <p:cNvPicPr>
            <a:picLocks noChangeAspect="1"/>
          </p:cNvPicPr>
          <p:nvPr/>
        </p:nvPicPr>
        <p:blipFill>
          <a:blip r:embed="rId2"/>
          <a:stretch>
            <a:fillRect/>
          </a:stretch>
        </p:blipFill>
        <p:spPr>
          <a:xfrm>
            <a:off x="7105339" y="2806387"/>
            <a:ext cx="4856812" cy="4017823"/>
          </a:xfrm>
          <a:prstGeom prst="rect">
            <a:avLst/>
          </a:prstGeom>
        </p:spPr>
      </p:pic>
    </p:spTree>
    <p:extLst>
      <p:ext uri="{BB962C8B-B14F-4D97-AF65-F5344CB8AC3E}">
        <p14:creationId xmlns:p14="http://schemas.microsoft.com/office/powerpoint/2010/main" val="42564968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Truven</a:t>
            </a:r>
            <a:r>
              <a:rPr lang="en-US" dirty="0" smtClean="0"/>
              <a:t> Rhode Island Behavioral Health Report</a:t>
            </a:r>
            <a:endParaRPr lang="en-US" dirty="0"/>
          </a:p>
        </p:txBody>
      </p:sp>
      <p:sp>
        <p:nvSpPr>
          <p:cNvPr id="3" name="Content Placeholder 2"/>
          <p:cNvSpPr>
            <a:spLocks noGrp="1"/>
          </p:cNvSpPr>
          <p:nvPr>
            <p:ph idx="1"/>
          </p:nvPr>
        </p:nvSpPr>
        <p:spPr>
          <a:xfrm>
            <a:off x="838200" y="1319134"/>
            <a:ext cx="10515600" cy="5231568"/>
          </a:xfrm>
        </p:spPr>
        <p:txBody>
          <a:bodyPr>
            <a:normAutofit fontScale="92500" lnSpcReduction="20000"/>
          </a:bodyPr>
          <a:lstStyle/>
          <a:p>
            <a:r>
              <a:rPr lang="en-US" dirty="0"/>
              <a:t>Children and adolescents aged 5–17 years in Rhode Island had higher rates of attention deficit hyperactivity disorder than most other New England states and national averages. </a:t>
            </a:r>
            <a:endParaRPr lang="en-US" dirty="0" smtClean="0"/>
          </a:p>
          <a:p>
            <a:endParaRPr lang="en-US" dirty="0"/>
          </a:p>
          <a:p>
            <a:r>
              <a:rPr lang="en-US" dirty="0" smtClean="0"/>
              <a:t>Adolescents </a:t>
            </a:r>
            <a:r>
              <a:rPr lang="en-US" dirty="0"/>
              <a:t>aged 12 – 17 were more likely to have major depressive episodes than other New England states and the national </a:t>
            </a:r>
            <a:r>
              <a:rPr lang="en-US" dirty="0" smtClean="0"/>
              <a:t>average</a:t>
            </a:r>
            <a:endParaRPr lang="en-US" dirty="0"/>
          </a:p>
          <a:p>
            <a:endParaRPr lang="en-US" dirty="0" smtClean="0"/>
          </a:p>
          <a:p>
            <a:r>
              <a:rPr lang="en-US" dirty="0"/>
              <a:t>In addition, </a:t>
            </a:r>
            <a:r>
              <a:rPr lang="en-US" u="sng" dirty="0"/>
              <a:t>one in five </a:t>
            </a:r>
            <a:r>
              <a:rPr lang="en-US" dirty="0"/>
              <a:t>(19.0%) children ages six to 17 has a diagnosable mental health </a:t>
            </a:r>
            <a:r>
              <a:rPr lang="en-US" dirty="0" smtClean="0"/>
              <a:t>problem</a:t>
            </a:r>
          </a:p>
          <a:p>
            <a:r>
              <a:rPr lang="en-US" u="sng" dirty="0"/>
              <a:t>O</a:t>
            </a:r>
            <a:r>
              <a:rPr lang="en-US" u="sng" dirty="0" smtClean="0"/>
              <a:t>ne </a:t>
            </a:r>
            <a:r>
              <a:rPr lang="en-US" u="sng" dirty="0"/>
              <a:t>in ten </a:t>
            </a:r>
            <a:r>
              <a:rPr lang="en-US" dirty="0"/>
              <a:t>(9.8%) has significant functional impairment </a:t>
            </a:r>
            <a:r>
              <a:rPr lang="en-US" sz="1100" dirty="0"/>
              <a:t>(Kids Count </a:t>
            </a:r>
            <a:r>
              <a:rPr lang="en-US" sz="1100" dirty="0" err="1"/>
              <a:t>Factbook</a:t>
            </a:r>
            <a:r>
              <a:rPr lang="en-US" sz="1100" dirty="0"/>
              <a:t>, 2015). </a:t>
            </a:r>
            <a:endParaRPr lang="en-US" sz="1100" dirty="0" smtClean="0"/>
          </a:p>
          <a:p>
            <a:pPr marL="0" indent="0">
              <a:buNone/>
            </a:pPr>
            <a:endParaRPr lang="en-US" sz="1100" dirty="0" smtClean="0"/>
          </a:p>
          <a:p>
            <a:r>
              <a:rPr lang="en-US" dirty="0" smtClean="0"/>
              <a:t>Roughly </a:t>
            </a:r>
            <a:r>
              <a:rPr lang="en-US" dirty="0"/>
              <a:t>8,000 adolescents (9.9 % of all adolescents) per year in 2009-2013 had at least one Major Depressive Episode (MDE) within the year prior. </a:t>
            </a:r>
            <a:endParaRPr lang="en-US" dirty="0" smtClean="0"/>
          </a:p>
          <a:p>
            <a:pPr lvl="1"/>
            <a:r>
              <a:rPr lang="en-US" dirty="0" smtClean="0"/>
              <a:t>This </a:t>
            </a:r>
            <a:r>
              <a:rPr lang="en-US" dirty="0"/>
              <a:t>percentage has increased significantly since the 2009-2010 survey of 8.1%. </a:t>
            </a:r>
          </a:p>
          <a:p>
            <a:endParaRPr lang="en-US" dirty="0"/>
          </a:p>
          <a:p>
            <a:endParaRPr lang="en-US" dirty="0" smtClean="0"/>
          </a:p>
        </p:txBody>
      </p:sp>
    </p:spTree>
    <p:extLst>
      <p:ext uri="{BB962C8B-B14F-4D97-AF65-F5344CB8AC3E}">
        <p14:creationId xmlns:p14="http://schemas.microsoft.com/office/powerpoint/2010/main" val="541073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Trauma</a:t>
            </a:r>
          </a:p>
        </p:txBody>
      </p:sp>
      <p:sp>
        <p:nvSpPr>
          <p:cNvPr id="3" name="Content Placeholder 2"/>
          <p:cNvSpPr>
            <a:spLocks noGrp="1"/>
          </p:cNvSpPr>
          <p:nvPr>
            <p:ph idx="1"/>
          </p:nvPr>
        </p:nvSpPr>
        <p:spPr/>
        <p:txBody>
          <a:bodyPr/>
          <a:lstStyle/>
          <a:p>
            <a:pPr algn="ctr">
              <a:buNone/>
            </a:pPr>
            <a:endParaRPr lang="en-US" dirty="0"/>
          </a:p>
          <a:p>
            <a:pPr algn="ctr">
              <a:buNone/>
            </a:pPr>
            <a:r>
              <a:rPr lang="en-US" sz="2600" dirty="0"/>
              <a:t>Trauma occurs when an external threat overwhelms a person’s </a:t>
            </a:r>
            <a:r>
              <a:rPr lang="en-US" sz="2600" dirty="0">
                <a:solidFill>
                  <a:srgbClr val="FF0000"/>
                </a:solidFill>
              </a:rPr>
              <a:t>internal and external positive </a:t>
            </a:r>
            <a:r>
              <a:rPr lang="en-US" sz="2600" dirty="0"/>
              <a:t>coping skills.</a:t>
            </a:r>
          </a:p>
          <a:p>
            <a:pPr algn="r">
              <a:buNone/>
            </a:pPr>
            <a:endParaRPr lang="en-US" sz="20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96FF4C-F3A2-4863-8E94-549EF92A7A5D}" type="slidenum">
              <a:rPr lang="en-US" smtClean="0"/>
              <a:pPr/>
              <a:t>78</a:t>
            </a:fld>
            <a:endParaRPr lang="en-US"/>
          </a:p>
        </p:txBody>
      </p:sp>
    </p:spTree>
    <p:extLst>
      <p:ext uri="{BB962C8B-B14F-4D97-AF65-F5344CB8AC3E}">
        <p14:creationId xmlns:p14="http://schemas.microsoft.com/office/powerpoint/2010/main" val="18006834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idx="1"/>
          </p:nvPr>
        </p:nvSpPr>
        <p:spPr>
          <a:xfrm>
            <a:off x="1905000" y="2332038"/>
            <a:ext cx="8229600" cy="3829050"/>
          </a:xfrm>
          <a:noFill/>
        </p:spPr>
        <p:txBody>
          <a:bodyPr/>
          <a:lstStyle/>
          <a:p>
            <a:pPr marL="0" indent="0" algn="ctr">
              <a:buNone/>
            </a:pPr>
            <a:r>
              <a:rPr lang="en-US" dirty="0">
                <a:effectLst/>
              </a:rPr>
              <a:t>If </a:t>
            </a:r>
            <a:r>
              <a:rPr lang="en-US" dirty="0" smtClean="0">
                <a:effectLst/>
              </a:rPr>
              <a:t>a </a:t>
            </a:r>
            <a:r>
              <a:rPr lang="en-US" dirty="0">
                <a:effectLst/>
              </a:rPr>
              <a:t>child has six or more “yes” answers, </a:t>
            </a:r>
            <a:r>
              <a:rPr lang="en-US" dirty="0" smtClean="0"/>
              <a:t>their</a:t>
            </a:r>
            <a:r>
              <a:rPr lang="en-US" dirty="0" smtClean="0">
                <a:effectLst/>
              </a:rPr>
              <a:t> </a:t>
            </a:r>
            <a:r>
              <a:rPr lang="en-US" dirty="0">
                <a:effectLst/>
              </a:rPr>
              <a:t>risk of becoming an IV drug user increases by 4,600% compared to a </a:t>
            </a:r>
            <a:r>
              <a:rPr lang="en-US" dirty="0" smtClean="0"/>
              <a:t>child</a:t>
            </a:r>
            <a:r>
              <a:rPr lang="en-US" dirty="0" smtClean="0">
                <a:effectLst/>
              </a:rPr>
              <a:t> </a:t>
            </a:r>
            <a:r>
              <a:rPr lang="en-US" dirty="0">
                <a:effectLst/>
              </a:rPr>
              <a:t>with a score of zero.</a:t>
            </a:r>
          </a:p>
          <a:p>
            <a:pPr marL="0" indent="0" algn="ctr">
              <a:buNone/>
            </a:pPr>
            <a:endParaRPr lang="en-US" dirty="0">
              <a:effectLst/>
            </a:endParaRPr>
          </a:p>
          <a:p>
            <a:pPr marL="0" indent="0" algn="ctr">
              <a:buNone/>
            </a:pPr>
            <a:endParaRPr lang="en-US" dirty="0">
              <a:effectLst/>
            </a:endParaRPr>
          </a:p>
          <a:p>
            <a:pPr marL="0" indent="0" algn="ctr">
              <a:buNone/>
            </a:pPr>
            <a:r>
              <a:rPr lang="en-US" sz="1800" dirty="0"/>
              <a:t>(</a:t>
            </a:r>
            <a:r>
              <a:rPr lang="en-US" sz="1800" dirty="0" err="1"/>
              <a:t>Felitti</a:t>
            </a:r>
            <a:r>
              <a:rPr lang="en-US" sz="1800" dirty="0"/>
              <a:t> &amp; </a:t>
            </a:r>
            <a:r>
              <a:rPr lang="en-US" sz="1800" dirty="0" err="1"/>
              <a:t>Anda</a:t>
            </a:r>
            <a:r>
              <a:rPr lang="en-US" sz="1800" dirty="0"/>
              <a:t>, 2010)</a:t>
            </a:r>
          </a:p>
        </p:txBody>
      </p:sp>
      <p:sp>
        <p:nvSpPr>
          <p:cNvPr id="4" name="Rectangle 70"/>
          <p:cNvSpPr>
            <a:spLocks noGrp="1" noChangeArrowheads="1"/>
          </p:cNvSpPr>
          <p:nvPr>
            <p:ph type="ftr" sz="quarter" idx="11"/>
          </p:nvPr>
        </p:nvSpPr>
        <p:spPr/>
        <p:txBody>
          <a:bodyPr/>
          <a:lstStyle/>
          <a:p>
            <a:r>
              <a:rPr lang="en-US"/>
              <a:t>Dorval, 2017</a:t>
            </a:r>
            <a:endParaRPr lang="en-US" dirty="0"/>
          </a:p>
        </p:txBody>
      </p:sp>
      <p:sp>
        <p:nvSpPr>
          <p:cNvPr id="5" name="Slide Number Placeholder 4"/>
          <p:cNvSpPr>
            <a:spLocks noGrp="1"/>
          </p:cNvSpPr>
          <p:nvPr>
            <p:ph type="sldNum" sz="quarter" idx="12"/>
          </p:nvPr>
        </p:nvSpPr>
        <p:spPr/>
        <p:txBody>
          <a:bodyPr/>
          <a:lstStyle/>
          <a:p>
            <a:fld id="{17804AD9-C781-4DEB-8F90-442E419BE7FE}" type="slidenum">
              <a:rPr lang="en-US" smtClean="0"/>
              <a:pPr/>
              <a:t>79</a:t>
            </a:fld>
            <a:endParaRPr lang="en-US"/>
          </a:p>
        </p:txBody>
      </p:sp>
      <p:sp>
        <p:nvSpPr>
          <p:cNvPr id="58372" name="Rectangle 6"/>
          <p:cNvSpPr>
            <a:spLocks noChangeArrowheads="1"/>
          </p:cNvSpPr>
          <p:nvPr/>
        </p:nvSpPr>
        <p:spPr bwMode="auto">
          <a:xfrm>
            <a:off x="1524000" y="274638"/>
            <a:ext cx="9144000" cy="1858962"/>
          </a:xfrm>
          <a:prstGeom prst="rect">
            <a:avLst/>
          </a:prstGeom>
          <a:noFill/>
          <a:ln w="9525">
            <a:noFill/>
            <a:miter lim="800000"/>
            <a:headEnd/>
            <a:tailEnd/>
          </a:ln>
        </p:spPr>
        <p:txBody>
          <a:bodyPr anchor="ctr" anchorCtr="1"/>
          <a:lstStyle/>
          <a:p>
            <a:pPr eaLnBrk="0" hangingPunct="0">
              <a:spcBef>
                <a:spcPct val="0"/>
              </a:spcBef>
              <a:buClrTx/>
              <a:buSzTx/>
            </a:pPr>
            <a:r>
              <a:rPr lang="en-US" sz="3600" dirty="0" smtClean="0"/>
              <a:t>Trauma and ACE scores in IV drug use</a:t>
            </a:r>
            <a:endParaRPr lang="en-US" sz="3600" dirty="0"/>
          </a:p>
        </p:txBody>
      </p:sp>
    </p:spTree>
    <p:extLst>
      <p:ext uri="{BB962C8B-B14F-4D97-AF65-F5344CB8AC3E}">
        <p14:creationId xmlns:p14="http://schemas.microsoft.com/office/powerpoint/2010/main" val="75377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Q5: How confident are you in your current ability to appropriately refer adolescents for addiction medication evaluation and treatment?</a:t>
            </a:r>
          </a:p>
        </p:txBody>
      </p:sp>
      <p:pic>
        <p:nvPicPr>
          <p:cNvPr id="4" name="Picture 3" descr="chart1634186050.png"/>
          <p:cNvPicPr>
            <a:picLocks noChangeAspect="1"/>
          </p:cNvPicPr>
          <p:nvPr/>
        </p:nvPicPr>
        <p:blipFill>
          <a:blip r:embed="rId2"/>
          <a:stretch>
            <a:fillRect/>
          </a:stretch>
        </p:blipFill>
        <p:spPr>
          <a:xfrm>
            <a:off x="535362" y="2153303"/>
            <a:ext cx="7184571" cy="4475237"/>
          </a:xfrm>
          <a:prstGeom prst="rect">
            <a:avLst/>
          </a:prstGeom>
        </p:spPr>
      </p:pic>
      <p:pic>
        <p:nvPicPr>
          <p:cNvPr id="5" name="Picture 4" descr="table1634186050.png"/>
          <p:cNvPicPr>
            <a:picLocks noChangeAspect="1"/>
          </p:cNvPicPr>
          <p:nvPr/>
        </p:nvPicPr>
        <p:blipFill>
          <a:blip r:embed="rId3"/>
          <a:stretch>
            <a:fillRect/>
          </a:stretch>
        </p:blipFill>
        <p:spPr>
          <a:xfrm>
            <a:off x="6511853" y="2999214"/>
            <a:ext cx="5581767" cy="1635063"/>
          </a:xfrm>
          <a:prstGeom prst="rect">
            <a:avLst/>
          </a:prstGeom>
        </p:spPr>
      </p:pic>
    </p:spTree>
    <p:extLst>
      <p:ext uri="{BB962C8B-B14F-4D97-AF65-F5344CB8AC3E}">
        <p14:creationId xmlns:p14="http://schemas.microsoft.com/office/powerpoint/2010/main" val="4182569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t>
            </a:r>
            <a:r>
              <a:rPr lang="en-US" sz="2700" dirty="0"/>
              <a:t>Psychologically maltreated youth exhibited equivalent or greater baseline levels of </a:t>
            </a:r>
            <a:r>
              <a:rPr lang="en-US" sz="2700" dirty="0" smtClean="0"/>
              <a:t>behavioral problems</a:t>
            </a:r>
            <a:r>
              <a:rPr lang="en-US" sz="2700" dirty="0"/>
              <a:t>, symptoms, and disorders compared with physically or sexually abused youth on most</a:t>
            </a:r>
            <a:br>
              <a:rPr lang="en-US" sz="2700" dirty="0"/>
            </a:br>
            <a:r>
              <a:rPr lang="en-US" sz="2700" dirty="0"/>
              <a:t>indicators."</a:t>
            </a:r>
          </a:p>
        </p:txBody>
      </p:sp>
      <p:sp>
        <p:nvSpPr>
          <p:cNvPr id="6" name="Text Placeholder 5"/>
          <p:cNvSpPr>
            <a:spLocks noGrp="1"/>
          </p:cNvSpPr>
          <p:nvPr>
            <p:ph type="body" sz="half" idx="2"/>
          </p:nvPr>
        </p:nvSpPr>
        <p:spPr/>
        <p:txBody>
          <a:bodyPr/>
          <a:lstStyle/>
          <a:p>
            <a:r>
              <a:rPr lang="en-US" dirty="0"/>
              <a:t>(</a:t>
            </a:r>
            <a:r>
              <a:rPr lang="en-US" dirty="0" err="1"/>
              <a:t>Spinnazola</a:t>
            </a:r>
            <a:r>
              <a:rPr lang="en-US" dirty="0"/>
              <a:t> et. al 2014)</a:t>
            </a:r>
          </a:p>
        </p:txBody>
      </p:sp>
      <p:sp>
        <p:nvSpPr>
          <p:cNvPr id="3" name="Footer Placeholder 2"/>
          <p:cNvSpPr>
            <a:spLocks noGrp="1"/>
          </p:cNvSpPr>
          <p:nvPr>
            <p:ph type="ftr" sz="quarter" idx="11"/>
          </p:nvPr>
        </p:nvSpPr>
        <p:spPr/>
        <p:txBody>
          <a:bodyPr/>
          <a:lstStyle/>
          <a:p>
            <a:r>
              <a:rPr lang="en-US"/>
              <a:t>Dorval, 2017</a:t>
            </a:r>
          </a:p>
        </p:txBody>
      </p:sp>
      <p:sp>
        <p:nvSpPr>
          <p:cNvPr id="4" name="Slide Number Placeholder 3"/>
          <p:cNvSpPr>
            <a:spLocks noGrp="1"/>
          </p:cNvSpPr>
          <p:nvPr>
            <p:ph type="sldNum" sz="quarter" idx="12"/>
          </p:nvPr>
        </p:nvSpPr>
        <p:spPr/>
        <p:txBody>
          <a:bodyPr/>
          <a:lstStyle/>
          <a:p>
            <a:fld id="{D396FF4C-F3A2-4863-8E94-549EF92A7A5D}" type="slidenum">
              <a:rPr lang="en-US" smtClean="0"/>
              <a:pPr/>
              <a:t>80</a:t>
            </a:fld>
            <a:endParaRPr lang="en-US"/>
          </a:p>
        </p:txBody>
      </p:sp>
    </p:spTree>
    <p:extLst>
      <p:ext uri="{BB962C8B-B14F-4D97-AF65-F5344CB8AC3E}">
        <p14:creationId xmlns:p14="http://schemas.microsoft.com/office/powerpoint/2010/main" val="2118104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testing for Adolescent Substance Use</a:t>
            </a:r>
            <a:endParaRPr lang="en-US" dirty="0"/>
          </a:p>
        </p:txBody>
      </p:sp>
      <p:sp>
        <p:nvSpPr>
          <p:cNvPr id="3" name="Content Placeholder 2"/>
          <p:cNvSpPr>
            <a:spLocks noGrp="1"/>
          </p:cNvSpPr>
          <p:nvPr>
            <p:ph sz="half" idx="1"/>
          </p:nvPr>
        </p:nvSpPr>
        <p:spPr/>
        <p:txBody>
          <a:bodyPr/>
          <a:lstStyle/>
          <a:p>
            <a:r>
              <a:rPr lang="en-US" dirty="0" smtClean="0"/>
              <a:t>Often used as part of an assessment for substance use</a:t>
            </a:r>
          </a:p>
          <a:p>
            <a:r>
              <a:rPr lang="en-US" dirty="0" smtClean="0"/>
              <a:t>Indications for and how to use not clear</a:t>
            </a:r>
          </a:p>
          <a:p>
            <a:r>
              <a:rPr lang="en-US" dirty="0" smtClean="0"/>
              <a:t>Complexity of the procedure and limitations of the information limit utility</a:t>
            </a:r>
          </a:p>
          <a:p>
            <a:pPr marL="0" indent="0">
              <a:buNone/>
            </a:pPr>
            <a:endParaRPr lang="en-US" dirty="0"/>
          </a:p>
        </p:txBody>
      </p:sp>
      <p:pic>
        <p:nvPicPr>
          <p:cNvPr id="8" name="Content Placeholder 7"/>
          <p:cNvPicPr>
            <a:picLocks noGrp="1" noChangeAspect="1"/>
          </p:cNvPicPr>
          <p:nvPr>
            <p:ph sz="half" idx="2"/>
          </p:nvPr>
        </p:nvPicPr>
        <p:blipFill>
          <a:blip r:embed="rId2"/>
          <a:stretch>
            <a:fillRect/>
          </a:stretch>
        </p:blipFill>
        <p:spPr>
          <a:xfrm>
            <a:off x="6373091" y="1274618"/>
            <a:ext cx="4723853" cy="4936042"/>
          </a:xfrm>
          <a:prstGeom prst="rect">
            <a:avLst/>
          </a:prstGeom>
        </p:spPr>
      </p:pic>
      <p:sp>
        <p:nvSpPr>
          <p:cNvPr id="7" name="AutoShape 2" descr="Image result for urine toxicology scree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68425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for </a:t>
            </a:r>
            <a:r>
              <a:rPr lang="en-US" dirty="0" smtClean="0">
                <a:solidFill>
                  <a:srgbClr val="FF0000"/>
                </a:solidFill>
              </a:rPr>
              <a:t>VOLUNTARY </a:t>
            </a:r>
            <a:r>
              <a:rPr lang="en-US" dirty="0" smtClean="0"/>
              <a:t>Drug Testing in Primary Care</a:t>
            </a:r>
            <a:endParaRPr lang="en-US" dirty="0"/>
          </a:p>
        </p:txBody>
      </p:sp>
      <p:sp>
        <p:nvSpPr>
          <p:cNvPr id="3" name="Content Placeholder 2"/>
          <p:cNvSpPr>
            <a:spLocks noGrp="1"/>
          </p:cNvSpPr>
          <p:nvPr>
            <p:ph idx="1"/>
          </p:nvPr>
        </p:nvSpPr>
        <p:spPr/>
        <p:txBody>
          <a:bodyPr/>
          <a:lstStyle/>
          <a:p>
            <a:r>
              <a:rPr lang="en-US" dirty="0" smtClean="0"/>
              <a:t>As part of an assessment of Behavioral or Mental Health Symptoms suggestive of drug use or abuse and is </a:t>
            </a:r>
            <a:r>
              <a:rPr lang="en-US" dirty="0" smtClean="0">
                <a:solidFill>
                  <a:srgbClr val="FF0000"/>
                </a:solidFill>
              </a:rPr>
              <a:t>not</a:t>
            </a:r>
            <a:r>
              <a:rPr lang="en-US" dirty="0" smtClean="0"/>
              <a:t> volunteered in a thorough history</a:t>
            </a:r>
          </a:p>
          <a:p>
            <a:r>
              <a:rPr lang="en-US" dirty="0" smtClean="0"/>
              <a:t>For substance abuse management plans that use contingency management strategies ( reward based therapy or juvenile justice drug use deterrent strategy or parent engaged strategy</a:t>
            </a:r>
          </a:p>
          <a:p>
            <a:r>
              <a:rPr lang="en-US" dirty="0" smtClean="0"/>
              <a:t>Home Drug Testing</a:t>
            </a:r>
            <a:r>
              <a:rPr lang="mr-IN" dirty="0" smtClean="0"/>
              <a:t>…</a:t>
            </a:r>
            <a:r>
              <a:rPr lang="en-US" dirty="0" smtClean="0"/>
              <a:t>efficacy unknown</a:t>
            </a:r>
          </a:p>
          <a:p>
            <a:r>
              <a:rPr lang="en-US" dirty="0" smtClean="0"/>
              <a:t>“medical clearance” to return to school</a:t>
            </a:r>
            <a:r>
              <a:rPr lang="mr-IN" dirty="0" smtClean="0"/>
              <a:t>…</a:t>
            </a:r>
            <a:r>
              <a:rPr lang="en-US" dirty="0" smtClean="0"/>
              <a:t>not necessarily a drug test ( a negative test might be the most helpful to support history)</a:t>
            </a:r>
          </a:p>
          <a:p>
            <a:endParaRPr lang="en-US" dirty="0"/>
          </a:p>
        </p:txBody>
      </p:sp>
    </p:spTree>
    <p:extLst>
      <p:ext uri="{BB962C8B-B14F-4D97-AF65-F5344CB8AC3E}">
        <p14:creationId xmlns:p14="http://schemas.microsoft.com/office/powerpoint/2010/main" val="31952582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error in Interpreting Urine Drug test</a:t>
            </a:r>
            <a:r>
              <a:rPr lang="mr-IN" dirty="0" smtClean="0"/>
              <a:t>…</a:t>
            </a:r>
            <a:r>
              <a:rPr lang="en-US" dirty="0" smtClean="0"/>
              <a:t>..A complex process</a:t>
            </a:r>
            <a:endParaRPr lang="en-US" dirty="0"/>
          </a:p>
        </p:txBody>
      </p:sp>
      <p:sp>
        <p:nvSpPr>
          <p:cNvPr id="3" name="Content Placeholder 2"/>
          <p:cNvSpPr>
            <a:spLocks noGrp="1"/>
          </p:cNvSpPr>
          <p:nvPr>
            <p:ph idx="1"/>
          </p:nvPr>
        </p:nvSpPr>
        <p:spPr/>
        <p:txBody>
          <a:bodyPr/>
          <a:lstStyle/>
          <a:p>
            <a:r>
              <a:rPr lang="en-US" dirty="0" smtClean="0"/>
              <a:t>False Positive results (cross reactivity e.g. </a:t>
            </a:r>
            <a:r>
              <a:rPr lang="en-US" dirty="0" err="1" smtClean="0"/>
              <a:t>Fluoroquinolone</a:t>
            </a:r>
            <a:r>
              <a:rPr lang="en-US" dirty="0" smtClean="0"/>
              <a:t> and opiates)</a:t>
            </a:r>
          </a:p>
          <a:p>
            <a:r>
              <a:rPr lang="en-US" dirty="0" smtClean="0"/>
              <a:t> Can’t distinguish appropriate use from misuse of prescribed medications (ADHD medications and amphetamines</a:t>
            </a:r>
          </a:p>
          <a:p>
            <a:r>
              <a:rPr lang="en-US" dirty="0" smtClean="0"/>
              <a:t>False Negative results </a:t>
            </a:r>
          </a:p>
          <a:p>
            <a:pPr lvl="1"/>
            <a:r>
              <a:rPr lang="en-US" dirty="0" smtClean="0"/>
              <a:t>urine tampering by dilution or ingestion of substance to elevate urine </a:t>
            </a:r>
            <a:r>
              <a:rPr lang="en-US" dirty="0" err="1" smtClean="0"/>
              <a:t>creatine</a:t>
            </a:r>
            <a:endParaRPr lang="en-US" dirty="0" smtClean="0"/>
          </a:p>
          <a:p>
            <a:pPr lvl="1"/>
            <a:r>
              <a:rPr lang="en-US" dirty="0" smtClean="0"/>
              <a:t>Masking urine with an agent that interferes with immunoassay,</a:t>
            </a:r>
          </a:p>
          <a:p>
            <a:pPr lvl="1"/>
            <a:r>
              <a:rPr lang="en-US" dirty="0" smtClean="0"/>
              <a:t> timing of drug use, </a:t>
            </a:r>
          </a:p>
          <a:p>
            <a:pPr lvl="1"/>
            <a:r>
              <a:rPr lang="en-US" dirty="0" smtClean="0"/>
              <a:t>abused substance or metabolites not detected on drug panel</a:t>
            </a:r>
            <a:endParaRPr lang="en-US" dirty="0"/>
          </a:p>
        </p:txBody>
      </p:sp>
    </p:spTree>
    <p:extLst>
      <p:ext uri="{BB962C8B-B14F-4D97-AF65-F5344CB8AC3E}">
        <p14:creationId xmlns:p14="http://schemas.microsoft.com/office/powerpoint/2010/main" val="10596856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6600" y="0"/>
            <a:ext cx="10515600" cy="1325563"/>
          </a:xfrm>
        </p:spPr>
        <p:txBody>
          <a:bodyPr>
            <a:normAutofit/>
          </a:bodyPr>
          <a:lstStyle/>
          <a:p>
            <a:r>
              <a:rPr lang="en-US" sz="3200" dirty="0" smtClean="0">
                <a:solidFill>
                  <a:srgbClr val="FF6600"/>
                </a:solidFill>
              </a:rPr>
              <a:t>Urine </a:t>
            </a:r>
            <a:r>
              <a:rPr lang="en-US" sz="3200" dirty="0" smtClean="0"/>
              <a:t>drug testing for substances of abuse</a:t>
            </a:r>
            <a:r>
              <a:rPr lang="mr-IN" sz="3200" dirty="0" smtClean="0"/>
              <a:t>…</a:t>
            </a:r>
            <a:r>
              <a:rPr lang="en-US" sz="3200" dirty="0" smtClean="0"/>
              <a:t>.</a:t>
            </a:r>
            <a:br>
              <a:rPr lang="en-US" sz="3200" dirty="0" smtClean="0"/>
            </a:br>
            <a:r>
              <a:rPr lang="en-US" sz="3200" dirty="0" smtClean="0"/>
              <a:t>Some substances are </a:t>
            </a:r>
            <a:r>
              <a:rPr lang="en-US" sz="3200" dirty="0" smtClean="0">
                <a:solidFill>
                  <a:srgbClr val="FF0000"/>
                </a:solidFill>
              </a:rPr>
              <a:t>not</a:t>
            </a:r>
            <a:r>
              <a:rPr lang="en-US" sz="3200" dirty="0" smtClean="0"/>
              <a:t> detectable in routine drug testing</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83132655"/>
              </p:ext>
            </p:extLst>
          </p:nvPr>
        </p:nvGraphicFramePr>
        <p:xfrm>
          <a:off x="406400" y="1271931"/>
          <a:ext cx="11341100" cy="5418074"/>
        </p:xfrm>
        <a:graphic>
          <a:graphicData uri="http://schemas.openxmlformats.org/drawingml/2006/table">
            <a:tbl>
              <a:tblPr firstRow="1" bandRow="1">
                <a:tableStyleId>{5C22544A-7EE6-4342-B048-85BDC9FD1C3A}</a:tableStyleId>
              </a:tblPr>
              <a:tblGrid>
                <a:gridCol w="2268220"/>
                <a:gridCol w="2268220"/>
                <a:gridCol w="2268220"/>
                <a:gridCol w="2268220"/>
                <a:gridCol w="2268220"/>
              </a:tblGrid>
              <a:tr h="449835">
                <a:tc>
                  <a:txBody>
                    <a:bodyPr/>
                    <a:lstStyle/>
                    <a:p>
                      <a:r>
                        <a:rPr lang="en-US" sz="1400" dirty="0" smtClean="0"/>
                        <a:t>Drug</a:t>
                      </a:r>
                      <a:endParaRPr lang="en-US" sz="1400" dirty="0"/>
                    </a:p>
                  </a:txBody>
                  <a:tcPr/>
                </a:tc>
                <a:tc>
                  <a:txBody>
                    <a:bodyPr/>
                    <a:lstStyle/>
                    <a:p>
                      <a:r>
                        <a:rPr lang="en-US" sz="1400" dirty="0" smtClean="0"/>
                        <a:t>Initial testing drug cutoff concentration (</a:t>
                      </a:r>
                      <a:r>
                        <a:rPr lang="en-US" sz="1400" dirty="0" err="1" smtClean="0"/>
                        <a:t>ng</a:t>
                      </a:r>
                      <a:r>
                        <a:rPr lang="en-US" sz="1400" dirty="0" smtClean="0"/>
                        <a:t>/ml)</a:t>
                      </a:r>
                      <a:endParaRPr lang="en-US" sz="1400" dirty="0"/>
                    </a:p>
                  </a:txBody>
                  <a:tcPr/>
                </a:tc>
                <a:tc>
                  <a:txBody>
                    <a:bodyPr/>
                    <a:lstStyle/>
                    <a:p>
                      <a:r>
                        <a:rPr lang="en-US" sz="1400" dirty="0" err="1" smtClean="0"/>
                        <a:t>Analytes</a:t>
                      </a:r>
                      <a:r>
                        <a:rPr lang="en-US" sz="1400" dirty="0" smtClean="0"/>
                        <a:t> tested</a:t>
                      </a:r>
                      <a:endParaRPr lang="en-US" sz="1400" dirty="0"/>
                    </a:p>
                  </a:txBody>
                  <a:tcPr/>
                </a:tc>
                <a:tc>
                  <a:txBody>
                    <a:bodyPr/>
                    <a:lstStyle/>
                    <a:p>
                      <a:r>
                        <a:rPr lang="en-US" sz="1400" dirty="0" smtClean="0"/>
                        <a:t>Confirmation Cutoff</a:t>
                      </a:r>
                    </a:p>
                    <a:p>
                      <a:r>
                        <a:rPr lang="en-US" sz="1400" dirty="0" smtClean="0"/>
                        <a:t>Concentration</a:t>
                      </a:r>
                      <a:r>
                        <a:rPr lang="en-US" sz="1400" baseline="0" dirty="0" smtClean="0"/>
                        <a:t> </a:t>
                      </a:r>
                      <a:r>
                        <a:rPr lang="en-US" sz="1400" baseline="0" dirty="0" err="1" smtClean="0"/>
                        <a:t>ng</a:t>
                      </a:r>
                      <a:r>
                        <a:rPr lang="en-US" sz="1400" baseline="0" dirty="0" smtClean="0"/>
                        <a:t>/ml</a:t>
                      </a:r>
                      <a:endParaRPr lang="en-US" sz="1400" dirty="0"/>
                    </a:p>
                  </a:txBody>
                  <a:tcPr/>
                </a:tc>
                <a:tc>
                  <a:txBody>
                    <a:bodyPr/>
                    <a:lstStyle/>
                    <a:p>
                      <a:r>
                        <a:rPr lang="en-US" sz="1400" dirty="0" smtClean="0"/>
                        <a:t>Urine Detection</a:t>
                      </a:r>
                      <a:r>
                        <a:rPr lang="en-US" sz="1400" baseline="0" dirty="0" smtClean="0"/>
                        <a:t> Time (days)</a:t>
                      </a:r>
                      <a:endParaRPr lang="en-US" sz="1400" dirty="0"/>
                    </a:p>
                  </a:txBody>
                  <a:tcPr/>
                </a:tc>
              </a:tr>
              <a:tr h="449835">
                <a:tc>
                  <a:txBody>
                    <a:bodyPr/>
                    <a:lstStyle/>
                    <a:p>
                      <a:r>
                        <a:rPr lang="en-US" sz="1400" dirty="0" smtClean="0"/>
                        <a:t>Amphetamine</a:t>
                      </a:r>
                      <a:endParaRPr lang="en-US" sz="1400" dirty="0"/>
                    </a:p>
                  </a:txBody>
                  <a:tcPr/>
                </a:tc>
                <a:tc>
                  <a:txBody>
                    <a:bodyPr/>
                    <a:lstStyle/>
                    <a:p>
                      <a:r>
                        <a:rPr lang="en-US" sz="1400" dirty="0" smtClean="0"/>
                        <a:t>1000</a:t>
                      </a:r>
                      <a:endParaRPr lang="en-US" sz="1400" dirty="0"/>
                    </a:p>
                  </a:txBody>
                  <a:tcPr/>
                </a:tc>
                <a:tc>
                  <a:txBody>
                    <a:bodyPr/>
                    <a:lstStyle/>
                    <a:p>
                      <a:r>
                        <a:rPr lang="en-US" sz="1400" dirty="0" smtClean="0"/>
                        <a:t>Amphetamine (</a:t>
                      </a:r>
                      <a:r>
                        <a:rPr lang="en-US" sz="1400" dirty="0" smtClean="0">
                          <a:solidFill>
                            <a:srgbClr val="FF0000"/>
                          </a:solidFill>
                        </a:rPr>
                        <a:t>NOT methylphenidate)</a:t>
                      </a:r>
                      <a:endParaRPr lang="en-US" sz="1400" dirty="0"/>
                    </a:p>
                  </a:txBody>
                  <a:tcPr/>
                </a:tc>
                <a:tc>
                  <a:txBody>
                    <a:bodyPr/>
                    <a:lstStyle/>
                    <a:p>
                      <a:r>
                        <a:rPr lang="en-US" sz="1400" dirty="0" smtClean="0"/>
                        <a:t>500</a:t>
                      </a:r>
                      <a:endParaRPr lang="en-US" sz="1400" dirty="0"/>
                    </a:p>
                  </a:txBody>
                  <a:tcPr/>
                </a:tc>
                <a:tc>
                  <a:txBody>
                    <a:bodyPr/>
                    <a:lstStyle/>
                    <a:p>
                      <a:r>
                        <a:rPr lang="en-US" sz="1400" dirty="0" smtClean="0"/>
                        <a:t>2-4</a:t>
                      </a:r>
                      <a:endParaRPr lang="en-US" sz="1400" dirty="0"/>
                    </a:p>
                  </a:txBody>
                  <a:tcPr/>
                </a:tc>
              </a:tr>
              <a:tr h="484331">
                <a:tc>
                  <a:txBody>
                    <a:bodyPr/>
                    <a:lstStyle/>
                    <a:p>
                      <a:r>
                        <a:rPr lang="en-US" sz="1400" dirty="0" smtClean="0"/>
                        <a:t>Barbiturates</a:t>
                      </a:r>
                      <a:endParaRPr lang="en-US" sz="1400" dirty="0"/>
                    </a:p>
                  </a:txBody>
                  <a:tcPr/>
                </a:tc>
                <a:tc>
                  <a:txBody>
                    <a:bodyPr/>
                    <a:lstStyle/>
                    <a:p>
                      <a:r>
                        <a:rPr lang="en-US" sz="1400" dirty="0" smtClean="0"/>
                        <a:t>200</a:t>
                      </a:r>
                      <a:endParaRPr lang="en-US" sz="1400" dirty="0"/>
                    </a:p>
                  </a:txBody>
                  <a:tcPr/>
                </a:tc>
                <a:tc>
                  <a:txBody>
                    <a:bodyPr/>
                    <a:lstStyle/>
                    <a:p>
                      <a:r>
                        <a:rPr lang="en-US" sz="1400" dirty="0" err="1" smtClean="0"/>
                        <a:t>Amobarbital</a:t>
                      </a:r>
                      <a:r>
                        <a:rPr lang="en-US" sz="1400" dirty="0" smtClean="0"/>
                        <a:t>, </a:t>
                      </a:r>
                      <a:r>
                        <a:rPr lang="en-US" sz="1400" dirty="0" err="1" smtClean="0"/>
                        <a:t>secobarbital</a:t>
                      </a:r>
                      <a:r>
                        <a:rPr lang="en-US" sz="1400" dirty="0" smtClean="0"/>
                        <a:t>, other barbiturates</a:t>
                      </a:r>
                      <a:endParaRPr lang="en-US" sz="1400" dirty="0"/>
                    </a:p>
                  </a:txBody>
                  <a:tcPr/>
                </a:tc>
                <a:tc>
                  <a:txBody>
                    <a:bodyPr/>
                    <a:lstStyle/>
                    <a:p>
                      <a:r>
                        <a:rPr lang="en-US" sz="1400" dirty="0" smtClean="0"/>
                        <a:t>200</a:t>
                      </a:r>
                      <a:endParaRPr lang="en-US" sz="1400" dirty="0"/>
                    </a:p>
                  </a:txBody>
                  <a:tcPr/>
                </a:tc>
                <a:tc>
                  <a:txBody>
                    <a:bodyPr/>
                    <a:lstStyle/>
                    <a:p>
                      <a:r>
                        <a:rPr lang="en-US" sz="1400" dirty="0" smtClean="0"/>
                        <a:t>2-4 for short acting, up to 30 for long acting</a:t>
                      </a:r>
                      <a:endParaRPr lang="en-US" sz="1400" dirty="0"/>
                    </a:p>
                  </a:txBody>
                  <a:tcPr/>
                </a:tc>
              </a:tr>
              <a:tr h="449835">
                <a:tc>
                  <a:txBody>
                    <a:bodyPr/>
                    <a:lstStyle/>
                    <a:p>
                      <a:r>
                        <a:rPr lang="en-US" sz="1400" dirty="0" smtClean="0"/>
                        <a:t>Benzodiazepines</a:t>
                      </a:r>
                      <a:endParaRPr lang="en-US" sz="1400" dirty="0"/>
                    </a:p>
                  </a:txBody>
                  <a:tcPr/>
                </a:tc>
                <a:tc>
                  <a:txBody>
                    <a:bodyPr/>
                    <a:lstStyle/>
                    <a:p>
                      <a:r>
                        <a:rPr lang="en-US" sz="1400" dirty="0" smtClean="0"/>
                        <a:t>200</a:t>
                      </a:r>
                      <a:endParaRPr lang="en-US" sz="1400" dirty="0"/>
                    </a:p>
                  </a:txBody>
                  <a:tcPr/>
                </a:tc>
                <a:tc>
                  <a:txBody>
                    <a:bodyPr/>
                    <a:lstStyle/>
                    <a:p>
                      <a:r>
                        <a:rPr lang="en-US" sz="1400" dirty="0" err="1" smtClean="0"/>
                        <a:t>Oxazepam</a:t>
                      </a:r>
                      <a:r>
                        <a:rPr lang="en-US" sz="1400" dirty="0" smtClean="0"/>
                        <a:t>, diazepam,</a:t>
                      </a:r>
                      <a:r>
                        <a:rPr lang="en-US" sz="1400" baseline="0" dirty="0" smtClean="0"/>
                        <a:t> others (</a:t>
                      </a:r>
                      <a:r>
                        <a:rPr lang="en-US" sz="1400" baseline="0" dirty="0" smtClean="0">
                          <a:solidFill>
                            <a:srgbClr val="FF0000"/>
                          </a:solidFill>
                        </a:rPr>
                        <a:t>NOT Clonazepam)</a:t>
                      </a:r>
                      <a:endParaRPr lang="en-US" sz="1400" dirty="0"/>
                    </a:p>
                  </a:txBody>
                  <a:tcPr/>
                </a:tc>
                <a:tc>
                  <a:txBody>
                    <a:bodyPr/>
                    <a:lstStyle/>
                    <a:p>
                      <a:r>
                        <a:rPr lang="en-US" sz="1400" dirty="0" smtClean="0"/>
                        <a:t>200</a:t>
                      </a:r>
                      <a:endParaRPr lang="en-US" sz="1400" dirty="0"/>
                    </a:p>
                  </a:txBody>
                  <a:tcPr/>
                </a:tc>
                <a:tc>
                  <a:txBody>
                    <a:bodyPr/>
                    <a:lstStyle/>
                    <a:p>
                      <a:r>
                        <a:rPr lang="en-US" sz="1400" dirty="0" smtClean="0"/>
                        <a:t>Up to 30</a:t>
                      </a:r>
                      <a:r>
                        <a:rPr lang="en-US" sz="1400" baseline="0" dirty="0" smtClean="0"/>
                        <a:t> for long acting</a:t>
                      </a:r>
                      <a:endParaRPr lang="en-US" sz="1400" dirty="0"/>
                    </a:p>
                  </a:txBody>
                  <a:tcPr/>
                </a:tc>
              </a:tr>
              <a:tr h="449835">
                <a:tc>
                  <a:txBody>
                    <a:bodyPr/>
                    <a:lstStyle/>
                    <a:p>
                      <a:r>
                        <a:rPr lang="en-US" sz="1400" dirty="0" smtClean="0"/>
                        <a:t>Cocaine</a:t>
                      </a:r>
                      <a:endParaRPr lang="en-US" sz="1400" dirty="0"/>
                    </a:p>
                  </a:txBody>
                  <a:tcPr/>
                </a:tc>
                <a:tc>
                  <a:txBody>
                    <a:bodyPr/>
                    <a:lstStyle/>
                    <a:p>
                      <a:r>
                        <a:rPr lang="en-US" sz="1400" dirty="0" smtClean="0"/>
                        <a:t>300</a:t>
                      </a:r>
                      <a:endParaRPr lang="en-US" sz="1400" dirty="0"/>
                    </a:p>
                  </a:txBody>
                  <a:tcPr/>
                </a:tc>
                <a:tc>
                  <a:txBody>
                    <a:bodyPr/>
                    <a:lstStyle/>
                    <a:p>
                      <a:r>
                        <a:rPr lang="en-US" sz="1400" dirty="0" err="1" smtClean="0"/>
                        <a:t>benzoylecgonine</a:t>
                      </a:r>
                      <a:endParaRPr lang="en-US" sz="1400" dirty="0"/>
                    </a:p>
                  </a:txBody>
                  <a:tcPr/>
                </a:tc>
                <a:tc>
                  <a:txBody>
                    <a:bodyPr/>
                    <a:lstStyle/>
                    <a:p>
                      <a:r>
                        <a:rPr lang="en-US" sz="1400" dirty="0" smtClean="0"/>
                        <a:t>150</a:t>
                      </a:r>
                      <a:endParaRPr lang="en-US" sz="1400" dirty="0"/>
                    </a:p>
                  </a:txBody>
                  <a:tcPr/>
                </a:tc>
                <a:tc>
                  <a:txBody>
                    <a:bodyPr/>
                    <a:lstStyle/>
                    <a:p>
                      <a:r>
                        <a:rPr lang="en-US" sz="1400" dirty="0" smtClean="0"/>
                        <a:t>1-3 for sporadic use, up to 12 for chronic use</a:t>
                      </a:r>
                      <a:endParaRPr lang="en-US" sz="1400" dirty="0"/>
                    </a:p>
                  </a:txBody>
                  <a:tcPr/>
                </a:tc>
              </a:tr>
              <a:tr h="264609">
                <a:tc>
                  <a:txBody>
                    <a:bodyPr/>
                    <a:lstStyle/>
                    <a:p>
                      <a:r>
                        <a:rPr lang="en-US" sz="1400" dirty="0" smtClean="0"/>
                        <a:t>Codeine</a:t>
                      </a:r>
                      <a:endParaRPr lang="en-US" sz="1400" dirty="0"/>
                    </a:p>
                  </a:txBody>
                  <a:tcPr/>
                </a:tc>
                <a:tc>
                  <a:txBody>
                    <a:bodyPr/>
                    <a:lstStyle/>
                    <a:p>
                      <a:r>
                        <a:rPr lang="en-US" sz="1400" dirty="0" smtClean="0"/>
                        <a:t>300</a:t>
                      </a:r>
                      <a:endParaRPr lang="en-US" sz="1400" dirty="0"/>
                    </a:p>
                  </a:txBody>
                  <a:tcPr/>
                </a:tc>
                <a:tc>
                  <a:txBody>
                    <a:bodyPr/>
                    <a:lstStyle/>
                    <a:p>
                      <a:r>
                        <a:rPr lang="en-US" sz="1400" dirty="0" smtClean="0"/>
                        <a:t>Codeine, morphine</a:t>
                      </a:r>
                      <a:endParaRPr lang="en-US" sz="1400" dirty="0"/>
                    </a:p>
                  </a:txBody>
                  <a:tcPr/>
                </a:tc>
                <a:tc>
                  <a:txBody>
                    <a:bodyPr/>
                    <a:lstStyle/>
                    <a:p>
                      <a:r>
                        <a:rPr lang="en-US" sz="1400" dirty="0" smtClean="0"/>
                        <a:t>300</a:t>
                      </a:r>
                      <a:endParaRPr lang="en-US" sz="1400" dirty="0"/>
                    </a:p>
                  </a:txBody>
                  <a:tcPr/>
                </a:tc>
                <a:tc>
                  <a:txBody>
                    <a:bodyPr/>
                    <a:lstStyle/>
                    <a:p>
                      <a:r>
                        <a:rPr lang="en-US" sz="1400" dirty="0" smtClean="0"/>
                        <a:t>1-3</a:t>
                      </a:r>
                      <a:endParaRPr lang="en-US" sz="1400" dirty="0"/>
                    </a:p>
                  </a:txBody>
                  <a:tcPr/>
                </a:tc>
              </a:tr>
              <a:tr h="449835">
                <a:tc>
                  <a:txBody>
                    <a:bodyPr/>
                    <a:lstStyle/>
                    <a:p>
                      <a:r>
                        <a:rPr lang="en-US" sz="1400" dirty="0" smtClean="0"/>
                        <a:t>Heroin</a:t>
                      </a:r>
                      <a:endParaRPr lang="en-US" sz="1400" dirty="0"/>
                    </a:p>
                  </a:txBody>
                  <a:tcPr/>
                </a:tc>
                <a:tc>
                  <a:txBody>
                    <a:bodyPr/>
                    <a:lstStyle/>
                    <a:p>
                      <a:r>
                        <a:rPr lang="en-US" sz="1400" dirty="0" smtClean="0"/>
                        <a:t>300</a:t>
                      </a:r>
                      <a:endParaRPr lang="en-US" sz="1400" dirty="0"/>
                    </a:p>
                  </a:txBody>
                  <a:tcPr/>
                </a:tc>
                <a:tc>
                  <a:txBody>
                    <a:bodyPr/>
                    <a:lstStyle/>
                    <a:p>
                      <a:r>
                        <a:rPr lang="en-US" sz="1400" dirty="0" smtClean="0">
                          <a:solidFill>
                            <a:srgbClr val="FF0000"/>
                          </a:solidFill>
                        </a:rPr>
                        <a:t>Morphine</a:t>
                      </a:r>
                      <a:r>
                        <a:rPr lang="en-US" sz="1400" dirty="0" smtClean="0"/>
                        <a:t>, 6-acetylmorphine</a:t>
                      </a:r>
                      <a:endParaRPr lang="en-US" sz="1400" dirty="0"/>
                    </a:p>
                  </a:txBody>
                  <a:tcPr/>
                </a:tc>
                <a:tc>
                  <a:txBody>
                    <a:bodyPr/>
                    <a:lstStyle/>
                    <a:p>
                      <a:r>
                        <a:rPr lang="en-US" sz="1400" dirty="0" smtClean="0"/>
                        <a:t>300,10</a:t>
                      </a:r>
                      <a:endParaRPr lang="en-US" sz="1400" dirty="0"/>
                    </a:p>
                  </a:txBody>
                  <a:tcPr/>
                </a:tc>
                <a:tc>
                  <a:txBody>
                    <a:bodyPr/>
                    <a:lstStyle/>
                    <a:p>
                      <a:r>
                        <a:rPr lang="en-US" sz="1400" dirty="0" smtClean="0"/>
                        <a:t>1-3</a:t>
                      </a:r>
                      <a:endParaRPr lang="en-US" sz="1400" dirty="0"/>
                    </a:p>
                  </a:txBody>
                  <a:tcPr/>
                </a:tc>
              </a:tr>
              <a:tr h="635061">
                <a:tc>
                  <a:txBody>
                    <a:bodyPr/>
                    <a:lstStyle/>
                    <a:p>
                      <a:r>
                        <a:rPr lang="en-US" sz="1400" dirty="0" smtClean="0"/>
                        <a:t>Marijuana</a:t>
                      </a:r>
                      <a:endParaRPr lang="en-US" sz="1400" dirty="0"/>
                    </a:p>
                  </a:txBody>
                  <a:tcPr/>
                </a:tc>
                <a:tc>
                  <a:txBody>
                    <a:bodyPr/>
                    <a:lstStyle/>
                    <a:p>
                      <a:r>
                        <a:rPr lang="en-US" sz="1400" dirty="0" smtClean="0"/>
                        <a:t>100,50,20</a:t>
                      </a:r>
                      <a:endParaRPr lang="en-US" sz="1400" dirty="0"/>
                    </a:p>
                  </a:txBody>
                  <a:tcPr/>
                </a:tc>
                <a:tc>
                  <a:txBody>
                    <a:bodyPr/>
                    <a:lstStyle/>
                    <a:p>
                      <a:r>
                        <a:rPr lang="en-US" sz="1400" dirty="0" smtClean="0"/>
                        <a:t>Tetra-</a:t>
                      </a:r>
                      <a:r>
                        <a:rPr lang="en-US" sz="1400" dirty="0" err="1" smtClean="0"/>
                        <a:t>hydrocannabinol</a:t>
                      </a:r>
                      <a:r>
                        <a:rPr lang="en-US" sz="1400" dirty="0" smtClean="0"/>
                        <a:t> (THC) (</a:t>
                      </a:r>
                      <a:r>
                        <a:rPr lang="en-US" sz="1400" dirty="0" smtClean="0">
                          <a:solidFill>
                            <a:srgbClr val="FF0000"/>
                          </a:solidFill>
                        </a:rPr>
                        <a:t>NOT</a:t>
                      </a:r>
                      <a:r>
                        <a:rPr lang="en-US" sz="1400" baseline="0" dirty="0" smtClean="0">
                          <a:solidFill>
                            <a:srgbClr val="FF0000"/>
                          </a:solidFill>
                        </a:rPr>
                        <a:t> Synthetics)</a:t>
                      </a:r>
                      <a:endParaRPr lang="en-US" sz="1400" dirty="0"/>
                    </a:p>
                  </a:txBody>
                  <a:tcPr/>
                </a:tc>
                <a:tc>
                  <a:txBody>
                    <a:bodyPr/>
                    <a:lstStyle/>
                    <a:p>
                      <a:r>
                        <a:rPr lang="en-US" sz="1400" dirty="0" smtClean="0"/>
                        <a:t>15</a:t>
                      </a:r>
                      <a:endParaRPr lang="en-US" sz="1400" dirty="0"/>
                    </a:p>
                  </a:txBody>
                  <a:tcPr/>
                </a:tc>
                <a:tc>
                  <a:txBody>
                    <a:bodyPr/>
                    <a:lstStyle/>
                    <a:p>
                      <a:r>
                        <a:rPr lang="en-US" sz="1400" dirty="0" smtClean="0"/>
                        <a:t>1-3 for</a:t>
                      </a:r>
                      <a:r>
                        <a:rPr lang="en-US" sz="1400" baseline="0" dirty="0" smtClean="0"/>
                        <a:t> causal use, 4-6 moderate use, up to 30 for chronic use</a:t>
                      </a:r>
                      <a:endParaRPr lang="en-US" sz="1400" dirty="0"/>
                    </a:p>
                  </a:txBody>
                  <a:tcPr/>
                </a:tc>
              </a:tr>
              <a:tr h="264609">
                <a:tc>
                  <a:txBody>
                    <a:bodyPr/>
                    <a:lstStyle/>
                    <a:p>
                      <a:r>
                        <a:rPr lang="en-US" sz="1400" dirty="0" smtClean="0"/>
                        <a:t>Methadone</a:t>
                      </a:r>
                      <a:endParaRPr lang="en-US" sz="1400" dirty="0"/>
                    </a:p>
                  </a:txBody>
                  <a:tcPr/>
                </a:tc>
                <a:tc>
                  <a:txBody>
                    <a:bodyPr/>
                    <a:lstStyle/>
                    <a:p>
                      <a:r>
                        <a:rPr lang="en-US" sz="1400" dirty="0" smtClean="0"/>
                        <a:t>300</a:t>
                      </a:r>
                      <a:endParaRPr lang="en-US" sz="1400" dirty="0"/>
                    </a:p>
                  </a:txBody>
                  <a:tcPr/>
                </a:tc>
                <a:tc>
                  <a:txBody>
                    <a:bodyPr/>
                    <a:lstStyle/>
                    <a:p>
                      <a:r>
                        <a:rPr lang="en-US" sz="1400" dirty="0" smtClean="0"/>
                        <a:t>methadone</a:t>
                      </a:r>
                      <a:endParaRPr lang="en-US" sz="1400" dirty="0"/>
                    </a:p>
                  </a:txBody>
                  <a:tcPr/>
                </a:tc>
                <a:tc>
                  <a:txBody>
                    <a:bodyPr/>
                    <a:lstStyle/>
                    <a:p>
                      <a:r>
                        <a:rPr lang="en-US" sz="1400" dirty="0" smtClean="0"/>
                        <a:t>300</a:t>
                      </a:r>
                      <a:endParaRPr lang="en-US" sz="1400" dirty="0"/>
                    </a:p>
                  </a:txBody>
                  <a:tcPr/>
                </a:tc>
                <a:tc>
                  <a:txBody>
                    <a:bodyPr/>
                    <a:lstStyle/>
                    <a:p>
                      <a:r>
                        <a:rPr lang="en-US" sz="1400" dirty="0" smtClean="0"/>
                        <a:t>2-4</a:t>
                      </a:r>
                      <a:endParaRPr lang="en-US" sz="1400" dirty="0"/>
                    </a:p>
                  </a:txBody>
                  <a:tcPr/>
                </a:tc>
              </a:tr>
              <a:tr h="449835">
                <a:tc>
                  <a:txBody>
                    <a:bodyPr/>
                    <a:lstStyle/>
                    <a:p>
                      <a:r>
                        <a:rPr lang="en-US" sz="1400" dirty="0" smtClean="0"/>
                        <a:t>Methamphetamine</a:t>
                      </a:r>
                      <a:endParaRPr lang="en-US" sz="1400" dirty="0"/>
                    </a:p>
                  </a:txBody>
                  <a:tcPr/>
                </a:tc>
                <a:tc>
                  <a:txBody>
                    <a:bodyPr/>
                    <a:lstStyle/>
                    <a:p>
                      <a:r>
                        <a:rPr lang="en-US" sz="1400" dirty="0" smtClean="0"/>
                        <a:t>1000</a:t>
                      </a:r>
                      <a:endParaRPr lang="en-US" sz="1400" dirty="0"/>
                    </a:p>
                  </a:txBody>
                  <a:tcPr/>
                </a:tc>
                <a:tc>
                  <a:txBody>
                    <a:bodyPr/>
                    <a:lstStyle/>
                    <a:p>
                      <a:r>
                        <a:rPr lang="en-US" sz="1400" dirty="0" err="1" smtClean="0"/>
                        <a:t>Metamphetamine</a:t>
                      </a:r>
                      <a:r>
                        <a:rPr lang="en-US" sz="1400" dirty="0" smtClean="0"/>
                        <a:t>, amphetamine</a:t>
                      </a:r>
                      <a:endParaRPr lang="en-US" sz="1400" dirty="0"/>
                    </a:p>
                  </a:txBody>
                  <a:tcPr/>
                </a:tc>
                <a:tc>
                  <a:txBody>
                    <a:bodyPr/>
                    <a:lstStyle/>
                    <a:p>
                      <a:r>
                        <a:rPr lang="en-US" sz="1400" dirty="0" smtClean="0"/>
                        <a:t>500, 200</a:t>
                      </a:r>
                      <a:endParaRPr lang="en-US" sz="1400" dirty="0"/>
                    </a:p>
                  </a:txBody>
                  <a:tcPr/>
                </a:tc>
                <a:tc>
                  <a:txBody>
                    <a:bodyPr/>
                    <a:lstStyle/>
                    <a:p>
                      <a:r>
                        <a:rPr lang="en-US" sz="1400" dirty="0" smtClean="0"/>
                        <a:t>2-4</a:t>
                      </a:r>
                      <a:endParaRPr lang="en-US" sz="1400" dirty="0"/>
                    </a:p>
                  </a:txBody>
                  <a:tcPr/>
                </a:tc>
              </a:tr>
              <a:tr h="449835">
                <a:tc>
                  <a:txBody>
                    <a:bodyPr/>
                    <a:lstStyle/>
                    <a:p>
                      <a:r>
                        <a:rPr lang="en-US" sz="1400" dirty="0" smtClean="0"/>
                        <a:t>Phencyclidine</a:t>
                      </a:r>
                      <a:endParaRPr lang="en-US" sz="1400" dirty="0"/>
                    </a:p>
                  </a:txBody>
                  <a:tcPr/>
                </a:tc>
                <a:tc>
                  <a:txBody>
                    <a:bodyPr/>
                    <a:lstStyle/>
                    <a:p>
                      <a:r>
                        <a:rPr lang="en-US" sz="1400" dirty="0" smtClean="0"/>
                        <a:t>25</a:t>
                      </a:r>
                      <a:endParaRPr lang="en-US" sz="1400" dirty="0"/>
                    </a:p>
                  </a:txBody>
                  <a:tcPr/>
                </a:tc>
                <a:tc>
                  <a:txBody>
                    <a:bodyPr/>
                    <a:lstStyle/>
                    <a:p>
                      <a:r>
                        <a:rPr lang="en-US" sz="1400" dirty="0" smtClean="0"/>
                        <a:t>phencyclidine</a:t>
                      </a:r>
                      <a:endParaRPr lang="en-US" sz="1400" dirty="0"/>
                    </a:p>
                  </a:txBody>
                  <a:tcPr/>
                </a:tc>
                <a:tc>
                  <a:txBody>
                    <a:bodyPr/>
                    <a:lstStyle/>
                    <a:p>
                      <a:r>
                        <a:rPr lang="en-US" sz="1400" dirty="0" smtClean="0"/>
                        <a:t>25</a:t>
                      </a:r>
                      <a:endParaRPr lang="en-US" sz="1400" dirty="0"/>
                    </a:p>
                  </a:txBody>
                  <a:tcPr/>
                </a:tc>
                <a:tc>
                  <a:txBody>
                    <a:bodyPr/>
                    <a:lstStyle/>
                    <a:p>
                      <a:r>
                        <a:rPr lang="en-US" sz="1400" dirty="0" smtClean="0"/>
                        <a:t>2-7 for casual use up to 30 for chronic</a:t>
                      </a:r>
                      <a:r>
                        <a:rPr lang="en-US" sz="1400" baseline="0" dirty="0" smtClean="0"/>
                        <a:t> use</a:t>
                      </a:r>
                      <a:endParaRPr lang="en-US" sz="1400" dirty="0"/>
                    </a:p>
                  </a:txBody>
                  <a:tcPr/>
                </a:tc>
              </a:tr>
            </a:tbl>
          </a:graphicData>
        </a:graphic>
      </p:graphicFrame>
    </p:spTree>
    <p:extLst>
      <p:ext uri="{BB962C8B-B14F-4D97-AF65-F5344CB8AC3E}">
        <p14:creationId xmlns:p14="http://schemas.microsoft.com/office/powerpoint/2010/main" val="1040778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If Testing for Substances</a:t>
            </a:r>
            <a:br>
              <a:rPr lang="en-US" sz="3600" dirty="0" smtClean="0"/>
            </a:br>
            <a:r>
              <a:rPr lang="en-US" sz="3600" dirty="0" smtClean="0"/>
              <a:t>Develop a protocol for office testing in collaboration with substance abuse providers</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Develop a practice plan for voluntary and for confidential screening and explanation of procedures</a:t>
            </a:r>
          </a:p>
          <a:p>
            <a:r>
              <a:rPr lang="en-US" dirty="0" smtClean="0"/>
              <a:t>Don’t test unless patient consents. Discuss how to handle results</a:t>
            </a:r>
          </a:p>
          <a:p>
            <a:r>
              <a:rPr lang="en-US" dirty="0" smtClean="0"/>
              <a:t>Know the laws protecting adolescent confidentiality, its limits and the guidelines for medical judgment</a:t>
            </a:r>
          </a:p>
          <a:p>
            <a:r>
              <a:rPr lang="en-US" dirty="0" smtClean="0"/>
              <a:t>Obtain consent to share with substance abuse provider</a:t>
            </a:r>
          </a:p>
          <a:p>
            <a:r>
              <a:rPr lang="en-US" dirty="0" smtClean="0"/>
              <a:t>Develop Procedures for how to urine test to improve sample quality</a:t>
            </a:r>
          </a:p>
          <a:p>
            <a:pPr lvl="1"/>
            <a:r>
              <a:rPr lang="en-US" dirty="0" smtClean="0"/>
              <a:t>Direct observation or label if not observed</a:t>
            </a:r>
          </a:p>
          <a:p>
            <a:pPr lvl="1"/>
            <a:r>
              <a:rPr lang="en-US" dirty="0" smtClean="0"/>
              <a:t>Separate bathroom, no sink or soap, tint the toilet water</a:t>
            </a:r>
          </a:p>
          <a:p>
            <a:pPr lvl="1"/>
            <a:r>
              <a:rPr lang="en-US" dirty="0" smtClean="0"/>
              <a:t>Measure urine temperature, document appearance and specific gravity</a:t>
            </a:r>
          </a:p>
          <a:p>
            <a:pPr lvl="1"/>
            <a:r>
              <a:rPr lang="en-US" dirty="0" smtClean="0"/>
              <a:t>Consider ordering urine </a:t>
            </a:r>
            <a:r>
              <a:rPr lang="en-US" dirty="0" err="1" smtClean="0"/>
              <a:t>creatine</a:t>
            </a:r>
            <a:r>
              <a:rPr lang="en-US" dirty="0" smtClean="0"/>
              <a:t> to validate SG</a:t>
            </a:r>
          </a:p>
          <a:p>
            <a:pPr lvl="1"/>
            <a:endParaRPr lang="en-US" dirty="0"/>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4027121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Referral to Treatment</a:t>
            </a:r>
            <a:endParaRPr lang="en-US" dirty="0"/>
          </a:p>
        </p:txBody>
      </p:sp>
      <p:sp>
        <p:nvSpPr>
          <p:cNvPr id="3" name="Content Placeholder 2"/>
          <p:cNvSpPr>
            <a:spLocks noGrp="1"/>
          </p:cNvSpPr>
          <p:nvPr>
            <p:ph sz="half" idx="1"/>
          </p:nvPr>
        </p:nvSpPr>
        <p:spPr/>
        <p:txBody>
          <a:bodyPr/>
          <a:lstStyle/>
          <a:p>
            <a:r>
              <a:rPr lang="en-US" dirty="0" smtClean="0"/>
              <a:t>Resources</a:t>
            </a:r>
          </a:p>
          <a:p>
            <a:pPr lvl="1"/>
            <a:r>
              <a:rPr lang="en-US" dirty="0" smtClean="0"/>
              <a:t>Level of care</a:t>
            </a:r>
          </a:p>
          <a:p>
            <a:pPr lvl="1"/>
            <a:r>
              <a:rPr lang="en-US" dirty="0" smtClean="0"/>
              <a:t>Psychopharmacology</a:t>
            </a:r>
          </a:p>
          <a:p>
            <a:pPr lvl="1"/>
            <a:r>
              <a:rPr lang="en-US" dirty="0" smtClean="0"/>
              <a:t>Working with BH providers</a:t>
            </a:r>
            <a:endParaRPr lang="en-US" dirty="0"/>
          </a:p>
        </p:txBody>
      </p:sp>
      <p:pic>
        <p:nvPicPr>
          <p:cNvPr id="5" name="Content Placeholder 4"/>
          <p:cNvPicPr>
            <a:picLocks noGrp="1" noChangeAspect="1"/>
          </p:cNvPicPr>
          <p:nvPr>
            <p:ph sz="half" idx="2"/>
          </p:nvPr>
        </p:nvPicPr>
        <p:blipFill>
          <a:blip r:embed="rId2"/>
          <a:stretch>
            <a:fillRect/>
          </a:stretch>
        </p:blipFill>
        <p:spPr>
          <a:xfrm>
            <a:off x="6531119" y="2037051"/>
            <a:ext cx="4484750" cy="3215481"/>
          </a:xfrm>
          <a:prstGeom prst="rect">
            <a:avLst/>
          </a:prstGeom>
        </p:spPr>
      </p:pic>
    </p:spTree>
    <p:extLst>
      <p:ext uri="{BB962C8B-B14F-4D97-AF65-F5344CB8AC3E}">
        <p14:creationId xmlns:p14="http://schemas.microsoft.com/office/powerpoint/2010/main" val="2519044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t>RI-SBIRT Resource Center Contact Information</a:t>
            </a:r>
          </a:p>
        </p:txBody>
      </p:sp>
      <p:sp>
        <p:nvSpPr>
          <p:cNvPr id="121859" name="Content Placeholder 2"/>
          <p:cNvSpPr>
            <a:spLocks noGrp="1"/>
          </p:cNvSpPr>
          <p:nvPr>
            <p:ph idx="1"/>
          </p:nvPr>
        </p:nvSpPr>
        <p:spPr>
          <a:xfrm>
            <a:off x="2438400" y="1447801"/>
            <a:ext cx="6781800" cy="4708525"/>
          </a:xfrm>
        </p:spPr>
        <p:txBody>
          <a:bodyPr>
            <a:normAutofit/>
          </a:bodyPr>
          <a:lstStyle/>
          <a:p>
            <a:pPr eaLnBrk="1" hangingPunct="1">
              <a:buFont typeface="Wingdings 2" pitchFamily="18" charset="2"/>
              <a:buChar char=""/>
            </a:pPr>
            <a:r>
              <a:rPr lang="en-US" sz="3200" b="1" dirty="0"/>
              <a:t>Chris Dorval- </a:t>
            </a:r>
            <a:r>
              <a:rPr lang="en-US" sz="3200" b="1" dirty="0" smtClean="0"/>
              <a:t>Project </a:t>
            </a:r>
            <a:r>
              <a:rPr lang="en-US" sz="3200" b="1" dirty="0"/>
              <a:t>Coordinator</a:t>
            </a:r>
          </a:p>
          <a:p>
            <a:pPr lvl="1" eaLnBrk="1" hangingPunct="1">
              <a:buFont typeface="Wingdings 2" pitchFamily="18" charset="2"/>
              <a:buChar char=""/>
            </a:pPr>
            <a:r>
              <a:rPr lang="en-US" sz="3200" dirty="0"/>
              <a:t>401-626-0169</a:t>
            </a:r>
          </a:p>
          <a:p>
            <a:pPr lvl="1">
              <a:buFont typeface="Wingdings 2" pitchFamily="18" charset="2"/>
              <a:buChar char=""/>
            </a:pPr>
            <a:r>
              <a:rPr lang="en-US" sz="3200" smtClean="0"/>
              <a:t>cdonovandorval@ric.edu</a:t>
            </a:r>
            <a:endParaRPr lang="en-US" sz="3200" dirty="0"/>
          </a:p>
          <a:p>
            <a:pPr lvl="1">
              <a:buFont typeface="Wingdings 2" pitchFamily="18" charset="2"/>
              <a:buChar char=""/>
            </a:pPr>
            <a:r>
              <a:rPr lang="en-US" sz="3200" dirty="0" smtClean="0"/>
              <a:t>www.risbirt.org</a:t>
            </a:r>
            <a:endParaRPr lang="en-US" sz="3200" dirty="0"/>
          </a:p>
          <a:p>
            <a:pPr lvl="1" eaLnBrk="1" hangingPunct="1">
              <a:buFont typeface="Wingdings 2" pitchFamily="18" charset="2"/>
              <a:buChar char=""/>
            </a:pPr>
            <a:endParaRPr lang="en-US" u="sng" dirty="0"/>
          </a:p>
          <a:p>
            <a:pPr lvl="2" eaLnBrk="1" hangingPunct="1">
              <a:buFont typeface="Wingdings" pitchFamily="2" charset="2"/>
              <a:buChar char=""/>
            </a:pPr>
            <a:endParaRPr lang="en-US" dirty="0"/>
          </a:p>
          <a:p>
            <a:pPr eaLnBrk="1" hangingPunct="1">
              <a:buFont typeface="Wingdings 2" pitchFamily="18" charset="2"/>
              <a:buChar char=""/>
            </a:pPr>
            <a:endParaRPr lang="en-US" sz="2400" dirty="0"/>
          </a:p>
        </p:txBody>
      </p:sp>
      <p:sp>
        <p:nvSpPr>
          <p:cNvPr id="4" name="Footer Placeholder 3"/>
          <p:cNvSpPr>
            <a:spLocks noGrp="1"/>
          </p:cNvSpPr>
          <p:nvPr>
            <p:ph type="ftr" sz="quarter" idx="11"/>
          </p:nvPr>
        </p:nvSpPr>
        <p:spPr/>
        <p:txBody>
          <a:bodyPr/>
          <a:lstStyle/>
          <a:p>
            <a:r>
              <a:rPr lang="en-US"/>
              <a:t>Dorval, 2016</a:t>
            </a:r>
          </a:p>
        </p:txBody>
      </p:sp>
      <p:sp>
        <p:nvSpPr>
          <p:cNvPr id="3" name="Slide Number Placeholder 2"/>
          <p:cNvSpPr>
            <a:spLocks noGrp="1"/>
          </p:cNvSpPr>
          <p:nvPr>
            <p:ph type="sldNum" sz="quarter" idx="12"/>
          </p:nvPr>
        </p:nvSpPr>
        <p:spPr/>
        <p:txBody>
          <a:bodyPr/>
          <a:lstStyle/>
          <a:p>
            <a:fld id="{D396FF4C-F3A2-4863-8E94-549EF92A7A5D}" type="slidenum">
              <a:rPr lang="en-US" smtClean="0"/>
              <a:pPr/>
              <a:t>87</a:t>
            </a:fld>
            <a:endParaRPr lang="en-US"/>
          </a:p>
        </p:txBody>
      </p:sp>
    </p:spTree>
    <p:extLst>
      <p:ext uri="{BB962C8B-B14F-4D97-AF65-F5344CB8AC3E}">
        <p14:creationId xmlns:p14="http://schemas.microsoft.com/office/powerpoint/2010/main" val="2437722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Q6: In  your current practice, do you screen for adolescent substance abuse?</a:t>
            </a:r>
          </a:p>
        </p:txBody>
      </p:sp>
      <p:pic>
        <p:nvPicPr>
          <p:cNvPr id="4" name="Picture 3" descr="chart1634188810.png"/>
          <p:cNvPicPr>
            <a:picLocks noChangeAspect="1"/>
          </p:cNvPicPr>
          <p:nvPr/>
        </p:nvPicPr>
        <p:blipFill>
          <a:blip r:embed="rId2"/>
          <a:stretch>
            <a:fillRect/>
          </a:stretch>
        </p:blipFill>
        <p:spPr>
          <a:xfrm>
            <a:off x="689177" y="2297638"/>
            <a:ext cx="7184571" cy="3023809"/>
          </a:xfrm>
          <a:prstGeom prst="rect">
            <a:avLst/>
          </a:prstGeom>
        </p:spPr>
      </p:pic>
      <p:pic>
        <p:nvPicPr>
          <p:cNvPr id="5" name="Picture 4" descr="table1634188810.png"/>
          <p:cNvPicPr>
            <a:picLocks noChangeAspect="1"/>
          </p:cNvPicPr>
          <p:nvPr/>
        </p:nvPicPr>
        <p:blipFill>
          <a:blip r:embed="rId3"/>
          <a:stretch>
            <a:fillRect/>
          </a:stretch>
        </p:blipFill>
        <p:spPr>
          <a:xfrm>
            <a:off x="5667192" y="5389880"/>
            <a:ext cx="5679168" cy="1070820"/>
          </a:xfrm>
          <a:prstGeom prst="rect">
            <a:avLst/>
          </a:prstGeom>
        </p:spPr>
      </p:pic>
    </p:spTree>
    <p:extLst>
      <p:ext uri="{BB962C8B-B14F-4D97-AF65-F5344CB8AC3E}">
        <p14:creationId xmlns:p14="http://schemas.microsoft.com/office/powerpoint/2010/main" val="188979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5717</TotalTime>
  <Words>5476</Words>
  <Application>Microsoft Macintosh PowerPoint</Application>
  <PresentationFormat>Custom</PresentationFormat>
  <Paragraphs>729</Paragraphs>
  <Slides>87</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Office Theme</vt:lpstr>
      <vt:lpstr>Image</vt:lpstr>
      <vt:lpstr>PowerPoint Presentation</vt:lpstr>
      <vt:lpstr>Adolescent Substance Use and Abuse Why are we here today?</vt:lpstr>
      <vt:lpstr>Pediatricians are on the FRONT LINES for</vt:lpstr>
      <vt:lpstr>Q1: Are you familiar with SBIRT? ( Screening, Brief Intervention, and Referral to Treatment for Substance Abuse)</vt:lpstr>
      <vt:lpstr>Q2: How important is it for you to develop your clinical skills regarding substance abuse screening, brief intervention and referral to treatment?</vt:lpstr>
      <vt:lpstr>Q3: How confident are you in your current ability to appropriately refer adolescents for addiction medication evaluation and treatment?</vt:lpstr>
      <vt:lpstr>Q4: How confident are you in your current ability to provide brief counseling or guidance with adolescent patients about substance use and abuse disorders?</vt:lpstr>
      <vt:lpstr>Q5: How confident are you in your current ability to appropriately refer adolescents for addiction medication evaluation and treatment?</vt:lpstr>
      <vt:lpstr>Q6: In  your current practice, do you screen for adolescent substance abuse?</vt:lpstr>
      <vt:lpstr>Q7: If question 6 is YES, when do you screen?</vt:lpstr>
      <vt:lpstr>Q8: If question 6 is YES, whom do you screen?</vt:lpstr>
      <vt:lpstr>Q9: In your current clinical practice, do you use standardized substance abuse screening tools? (select all that apply)</vt:lpstr>
      <vt:lpstr>Q10: If you screen in your practice, what methods do you use?</vt:lpstr>
      <vt:lpstr>Q11: Rank barriers to substance use screenings in current practice</vt:lpstr>
      <vt:lpstr> </vt:lpstr>
      <vt:lpstr>Introduction</vt:lpstr>
      <vt:lpstr>PowerPoint Presentation</vt:lpstr>
      <vt:lpstr>Selby Conrad, Ph.D.</vt:lpstr>
      <vt:lpstr>AGENDA</vt:lpstr>
      <vt:lpstr>Introductions…</vt:lpstr>
      <vt:lpstr>What is SBIRT?</vt:lpstr>
      <vt:lpstr>PowerPoint Presentation</vt:lpstr>
      <vt:lpstr>Addiction: Historical Perspective</vt:lpstr>
      <vt:lpstr>What is addiction anyway?</vt:lpstr>
      <vt:lpstr>Addiction continued….</vt:lpstr>
      <vt:lpstr>Paradigm Shift: Chronic Disease</vt:lpstr>
      <vt:lpstr>Why SBIRT For Youth?</vt:lpstr>
      <vt:lpstr>What’s a Drink?</vt:lpstr>
      <vt:lpstr>PowerPoint Presentation</vt:lpstr>
      <vt:lpstr>PowerPoint Presentation</vt:lpstr>
      <vt:lpstr>PowerPoint Presentation</vt:lpstr>
      <vt:lpstr>What about marijuana?</vt:lpstr>
      <vt:lpstr>Marijuana Use</vt:lpstr>
      <vt:lpstr>Cannabinoid System</vt:lpstr>
      <vt:lpstr>Other substances</vt:lpstr>
      <vt:lpstr>SBIRT Goals</vt:lpstr>
      <vt:lpstr>The SBIRT Model : A Continuum of Substance Use</vt:lpstr>
      <vt:lpstr>PowerPoint Presentation</vt:lpstr>
      <vt:lpstr>Teens and Substance Use; Some Good News</vt:lpstr>
      <vt:lpstr>Adolescent Substance Use vs. Adults</vt:lpstr>
      <vt:lpstr>PowerPoint Presentation</vt:lpstr>
      <vt:lpstr>Substance Use in New England Teens</vt:lpstr>
      <vt:lpstr>RI Youth Substance Use Data</vt:lpstr>
      <vt:lpstr>PowerPoint Presentation</vt:lpstr>
      <vt:lpstr>PowerPoint Presentation</vt:lpstr>
      <vt:lpstr>PowerPoint Presentation</vt:lpstr>
      <vt:lpstr>Why Screen Everybody? </vt:lpstr>
      <vt:lpstr>  </vt:lpstr>
      <vt:lpstr> Pre-Screen Questions: Middle School  </vt:lpstr>
      <vt:lpstr>Pre-Screen Questions: High School</vt:lpstr>
      <vt:lpstr>C R A F F T</vt:lpstr>
      <vt:lpstr>CRAFFT Scoring</vt:lpstr>
      <vt:lpstr>Brief Negotiated Interview</vt:lpstr>
      <vt:lpstr>Brief Negotiated Interview (BNI)</vt:lpstr>
      <vt:lpstr>Things to Note about the BNI</vt:lpstr>
      <vt:lpstr>Giving Feedback &amp; Advice: The MI Sandwich</vt:lpstr>
      <vt:lpstr>BI: Education &amp; Information; Lower Risk</vt:lpstr>
      <vt:lpstr>Brief Negotiated Interview (BNI)</vt:lpstr>
      <vt:lpstr>Step 1: Build Rapport/Engagement</vt:lpstr>
      <vt:lpstr>Step 2: Pros and Cons</vt:lpstr>
      <vt:lpstr>Step 3: Feedback</vt:lpstr>
      <vt:lpstr>Step 4: Readiness Ruler</vt:lpstr>
      <vt:lpstr>Step 5: Action Plan</vt:lpstr>
      <vt:lpstr>Confidence Scale</vt:lpstr>
      <vt:lpstr>SBIRT BNI Steps</vt:lpstr>
      <vt:lpstr>PowerPoint Presentation</vt:lpstr>
      <vt:lpstr>Key MI Communication Skills: O.A.R.S.</vt:lpstr>
      <vt:lpstr>Change Talk</vt:lpstr>
      <vt:lpstr>What is Pushback?</vt:lpstr>
      <vt:lpstr>Tips to Decrease Patient Pushback</vt:lpstr>
      <vt:lpstr>Practice Integration Discussion 1</vt:lpstr>
      <vt:lpstr>BNI in Action</vt:lpstr>
      <vt:lpstr>Practice Integration Discussion 2</vt:lpstr>
      <vt:lpstr>PowerPoint Presentation</vt:lpstr>
      <vt:lpstr>Co-occurring disorders in Adolescents</vt:lpstr>
      <vt:lpstr>Mood/Anxiety/ ADHD Disorders</vt:lpstr>
      <vt:lpstr>Truven Rhode Island Behavioral Health Report</vt:lpstr>
      <vt:lpstr>Definition of Trauma</vt:lpstr>
      <vt:lpstr>PowerPoint Presentation</vt:lpstr>
      <vt:lpstr>"Psychologically maltreated youth exhibited equivalent or greater baseline levels of behavioral problems, symptoms, and disorders compared with physically or sexually abused youth on most indicators."</vt:lpstr>
      <vt:lpstr>Drug testing for Adolescent Substance Use</vt:lpstr>
      <vt:lpstr>Indications for VOLUNTARY Drug Testing in Primary Care</vt:lpstr>
      <vt:lpstr>Sources of error in Interpreting Urine Drug test…..A complex process</vt:lpstr>
      <vt:lpstr>Urine drug testing for substances of abuse…. Some substances are not detectable in routine drug testing</vt:lpstr>
      <vt:lpstr>If Testing for Substances Develop a protocol for office testing in collaboration with substance abuse providers</vt:lpstr>
      <vt:lpstr>Referral to Treatment</vt:lpstr>
      <vt:lpstr>RI-SBIRT Resource Center Contact Information</vt:lpstr>
    </vt:vector>
  </TitlesOfParts>
  <Company>Boston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Jennifer Mann</cp:lastModifiedBy>
  <cp:revision>112</cp:revision>
  <dcterms:created xsi:type="dcterms:W3CDTF">2015-10-12T21:11:53Z</dcterms:created>
  <dcterms:modified xsi:type="dcterms:W3CDTF">2017-10-12T11:34:38Z</dcterms:modified>
</cp:coreProperties>
</file>